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256" r:id="rId2"/>
    <p:sldId id="257" r:id="rId3"/>
    <p:sldId id="258" r:id="rId4"/>
    <p:sldId id="259" r:id="rId5"/>
    <p:sldId id="260" r:id="rId6"/>
    <p:sldId id="261" r:id="rId7"/>
    <p:sldId id="262" r:id="rId8"/>
    <p:sldId id="263" r:id="rId9"/>
    <p:sldId id="301"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8" r:id="rId23"/>
    <p:sldId id="277" r:id="rId24"/>
    <p:sldId id="280" r:id="rId25"/>
    <p:sldId id="281" r:id="rId26"/>
    <p:sldId id="279" r:id="rId27"/>
    <p:sldId id="287" r:id="rId28"/>
    <p:sldId id="328" r:id="rId29"/>
    <p:sldId id="285" r:id="rId30"/>
    <p:sldId id="329" r:id="rId31"/>
    <p:sldId id="290" r:id="rId32"/>
    <p:sldId id="289" r:id="rId33"/>
    <p:sldId id="282" r:id="rId34"/>
    <p:sldId id="283" r:id="rId35"/>
    <p:sldId id="286" r:id="rId36"/>
    <p:sldId id="291" r:id="rId37"/>
    <p:sldId id="292" r:id="rId38"/>
    <p:sldId id="284" r:id="rId39"/>
    <p:sldId id="326" r:id="rId40"/>
    <p:sldId id="324" r:id="rId41"/>
    <p:sldId id="325" r:id="rId42"/>
    <p:sldId id="293" r:id="rId43"/>
    <p:sldId id="294" r:id="rId44"/>
    <p:sldId id="298" r:id="rId45"/>
    <p:sldId id="296" r:id="rId46"/>
    <p:sldId id="297" r:id="rId47"/>
    <p:sldId id="299"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990099"/>
    <a:srgbClr val="D60093"/>
    <a:srgbClr val="CCCC00"/>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84556" autoAdjust="0"/>
  </p:normalViewPr>
  <p:slideViewPr>
    <p:cSldViewPr>
      <p:cViewPr varScale="1">
        <p:scale>
          <a:sx n="56" d="100"/>
          <a:sy n="56" d="100"/>
        </p:scale>
        <p:origin x="-173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8B5502-5733-49B2-B0C1-C3AE365DF0AF}" type="datetimeFigureOut">
              <a:rPr lang="en-AU" smtClean="0"/>
              <a:pPr/>
              <a:t>12/12/2010</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192A82-C0D6-492F-88E7-55444427FAE3}"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1553D3-1593-477D-8A63-6BEEEBBC5F27}" type="datetimeFigureOut">
              <a:rPr lang="en-AU" smtClean="0"/>
              <a:pPr/>
              <a:t>12/12/2010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449AB-D88E-4B0D-A633-E69E971623EE}"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White light is all the colours in the visible</a:t>
            </a:r>
            <a:r>
              <a:rPr lang="en-AU" baseline="0" dirty="0" smtClean="0"/>
              <a:t> spectrum.</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3</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Yellow dotted line = where</a:t>
            </a:r>
            <a:r>
              <a:rPr lang="en-AU" baseline="0" dirty="0" smtClean="0"/>
              <a:t> the light would go if it didn’t bend</a:t>
            </a:r>
          </a:p>
          <a:p>
            <a:r>
              <a:rPr lang="en-AU" baseline="0" dirty="0" smtClean="0"/>
              <a:t>Magenta dotted line = refracted ray that has bent away from the normal</a:t>
            </a:r>
            <a:endParaRPr lang="en-AU" dirty="0" smtClean="0"/>
          </a:p>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17</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Should aim in front of the fish</a:t>
            </a:r>
            <a:r>
              <a:rPr lang="en-AU" dirty="0" smtClean="0"/>
              <a:t>. Light</a:t>
            </a:r>
            <a:r>
              <a:rPr lang="en-AU" baseline="0" dirty="0" smtClean="0"/>
              <a:t> from the fish comes out of the water and bends away from the normal. As our brain perceives that light travels in a straight line, we see the fish as being further back than it actually is</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19</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20</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21</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cut of the diamond influences</a:t>
            </a:r>
            <a:r>
              <a:rPr lang="en-AU" baseline="0" dirty="0" smtClean="0"/>
              <a:t> how much it sparkles</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22</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23</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Uses for convex lenses</a:t>
            </a:r>
            <a:r>
              <a:rPr lang="en-AU" baseline="0" dirty="0" smtClean="0"/>
              <a:t> – magnifying glass </a:t>
            </a:r>
          </a:p>
          <a:p>
            <a:r>
              <a:rPr lang="en-AU" baseline="0" dirty="0" smtClean="0"/>
              <a:t>Uses for concave lenses - microscope</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24</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Used for seeing</a:t>
            </a:r>
            <a:r>
              <a:rPr lang="en-AU" baseline="0" dirty="0" smtClean="0"/>
              <a:t> long distances if you are short-sighted</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25</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They have different densities, and therefore different degrees of bending.</a:t>
            </a:r>
          </a:p>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31</a:t>
            </a:fld>
            <a:endParaRPr lang="en-A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Thicker lens = shorter focal length. Thicker lens causes greater degree of bending so the light rays meet earlier.</a:t>
            </a:r>
          </a:p>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32</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5</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Used for seeing</a:t>
            </a:r>
            <a:r>
              <a:rPr lang="en-AU" baseline="0" dirty="0" smtClean="0"/>
              <a:t> short distances if you </a:t>
            </a:r>
            <a:r>
              <a:rPr lang="en-AU" baseline="0" smtClean="0"/>
              <a:t>are long-sighted</a:t>
            </a:r>
            <a:endParaRPr lang="en-AU" dirty="0" smtClean="0"/>
          </a:p>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33</a:t>
            </a:fld>
            <a:endParaRPr lang="en-A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Real images – the rays converge to a certain</a:t>
            </a:r>
            <a:r>
              <a:rPr lang="en-AU" baseline="0" dirty="0" smtClean="0"/>
              <a:t> point</a:t>
            </a:r>
          </a:p>
          <a:p>
            <a:r>
              <a:rPr lang="en-AU" baseline="0" dirty="0" smtClean="0"/>
              <a:t>Virtual images – rays appear to converge but don’t</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34</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Energy reaches a positive</a:t>
            </a:r>
            <a:r>
              <a:rPr lang="en-AU" baseline="0" dirty="0" smtClean="0"/>
              <a:t> maximum and a negative maximum.</a:t>
            </a:r>
          </a:p>
          <a:p>
            <a:r>
              <a:rPr lang="en-AU" baseline="0" dirty="0" smtClean="0"/>
              <a:t>Takes the same amount of energy to reach a positive max as a negative max.</a:t>
            </a:r>
          </a:p>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39</a:t>
            </a:fld>
            <a:endParaRPr lang="en-A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Pink – electric field,</a:t>
            </a:r>
            <a:r>
              <a:rPr lang="en-AU" baseline="0" dirty="0" smtClean="0"/>
              <a:t> blue – magnetic field</a:t>
            </a:r>
          </a:p>
          <a:p>
            <a:r>
              <a:rPr lang="en-AU" baseline="0" dirty="0" smtClean="0"/>
              <a:t>Electric field produces the magnetic field at right angles to it – waves at right angles to each other.</a:t>
            </a:r>
          </a:p>
          <a:p>
            <a:endParaRPr lang="en-AU" baseline="0" dirty="0" smtClean="0"/>
          </a:p>
        </p:txBody>
      </p:sp>
      <p:sp>
        <p:nvSpPr>
          <p:cNvPr id="4" name="Slide Number Placeholder 3"/>
          <p:cNvSpPr>
            <a:spLocks noGrp="1"/>
          </p:cNvSpPr>
          <p:nvPr>
            <p:ph type="sldNum" sz="quarter" idx="10"/>
          </p:nvPr>
        </p:nvSpPr>
        <p:spPr/>
        <p:txBody>
          <a:bodyPr/>
          <a:lstStyle/>
          <a:p>
            <a:fld id="{15C449AB-D88E-4B0D-A633-E69E971623EE}" type="slidenum">
              <a:rPr lang="en-AU" smtClean="0"/>
              <a:pPr/>
              <a:t>40</a:t>
            </a:fld>
            <a:endParaRPr lang="en-A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41</a:t>
            </a:fld>
            <a:endParaRPr lang="en-A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pulse</a:t>
            </a:r>
            <a:r>
              <a:rPr lang="en-AU" baseline="0" dirty="0" smtClean="0"/>
              <a:t> through the slinky is what pushes it up and down</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42</a:t>
            </a:fld>
            <a:endParaRPr lang="en-A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NB: frequency is NOT speed – all light wavelengths travel at the same speed</a:t>
            </a:r>
          </a:p>
          <a:p>
            <a:r>
              <a:rPr lang="en-AU" dirty="0" smtClean="0"/>
              <a:t>Excited electrons (e.g. When heated) jump</a:t>
            </a:r>
            <a:r>
              <a:rPr lang="en-AU" baseline="0" dirty="0" smtClean="0"/>
              <a:t> to higher energy levels. When they fall back, the energy needs to be released. This can be in the form of light.</a:t>
            </a:r>
          </a:p>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45</a:t>
            </a:fld>
            <a:endParaRPr lang="en-A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46</a:t>
            </a:fld>
            <a:endParaRPr lang="en-A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Colours of the visible spectrum – red, orange,</a:t>
            </a:r>
            <a:r>
              <a:rPr lang="en-AU" baseline="0" dirty="0" smtClean="0"/>
              <a:t> yellow, green, blue, indigo, violet</a:t>
            </a:r>
          </a:p>
          <a:p>
            <a:r>
              <a:rPr lang="en-AU" baseline="0" dirty="0" smtClean="0"/>
              <a:t>Differ in wavelength and frequency</a:t>
            </a:r>
          </a:p>
          <a:p>
            <a:r>
              <a:rPr lang="en-AU" baseline="0" dirty="0" smtClean="0"/>
              <a:t>Red has the greatest wavelength (violet smallest)</a:t>
            </a:r>
          </a:p>
          <a:p>
            <a:r>
              <a:rPr lang="en-AU" baseline="0" dirty="0" smtClean="0"/>
              <a:t>Violet has highest frequency, as the wavelengths are the smallest, so more can pass a certain point in a second.</a:t>
            </a:r>
          </a:p>
          <a:p>
            <a:r>
              <a:rPr lang="en-AU" baseline="0" dirty="0" smtClean="0"/>
              <a:t>Human eye most sensitive to green &amp; yellow</a:t>
            </a:r>
          </a:p>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47</a:t>
            </a:fld>
            <a:endParaRPr lang="en-A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Light of a certain colour is reflected off different</a:t>
            </a:r>
            <a:r>
              <a:rPr lang="en-AU" baseline="0" dirty="0" smtClean="0"/>
              <a:t> objects – the colour light we see is the colour light that the particular object is reflecting</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52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The </a:t>
            </a:r>
            <a:r>
              <a:rPr lang="en-US" dirty="0" smtClean="0"/>
              <a:t>light from the pencil is refracted as it passes from the water to the glass to air, causing it to be displaced. Since the surface of the glass is curved, the water in the glass also acts as a magnifying glass, slightly enlarging the pencil.</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6</a:t>
            </a:fld>
            <a:endParaRPr lang="en-A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57</a:t>
            </a:fld>
            <a:endParaRPr lang="en-A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58</a:t>
            </a:fld>
            <a:endParaRPr lang="en-A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Why</a:t>
            </a:r>
            <a:r>
              <a:rPr lang="en-AU" baseline="0" dirty="0" smtClean="0"/>
              <a:t> does the write light separate – each of the wavelengths is refracted at a different angle as it enters the droplet.</a:t>
            </a:r>
          </a:p>
          <a:p>
            <a:r>
              <a:rPr lang="en-AU" dirty="0" smtClean="0"/>
              <a:t>Red is always</a:t>
            </a:r>
            <a:r>
              <a:rPr lang="en-AU" baseline="0" dirty="0" smtClean="0"/>
              <a:t> at the top due the angles the colours are refracted at. Red is refracted at the greatest angle, so it will be higher in the sky.</a:t>
            </a:r>
          </a:p>
          <a:p>
            <a:r>
              <a:rPr lang="en-AU" baseline="0" dirty="0" smtClean="0"/>
              <a:t>Each rainbow is one of a kind because each rainbow is formed by the particular set of water droplets that direct rays of the particular colour towards your eyes. Someone else will have rays directed to their eyes via a different set of water droplets.</a:t>
            </a:r>
          </a:p>
          <a:p>
            <a:r>
              <a:rPr lang="en-AU" baseline="0" dirty="0" smtClean="0"/>
              <a:t>Sun needs to be at a particular angle so that total internal reflection occurs, otherwise there won’t be a rainbow. At other times, the light goes through the droplet??</a:t>
            </a:r>
          </a:p>
          <a:p>
            <a:r>
              <a:rPr lang="en-AU" baseline="0" dirty="0" smtClean="0"/>
              <a:t>Double rainbow – produced when light is reflected twice within the droplets of water. Creates a second rainbow, like a mirror image above the first.</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64</a:t>
            </a:fld>
            <a:endParaRPr lang="en-A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Red</a:t>
            </a:r>
            <a:r>
              <a:rPr lang="en-AU" baseline="0" dirty="0" smtClean="0"/>
              <a:t> top looks red as it would reflect the red light hitting it</a:t>
            </a:r>
          </a:p>
          <a:p>
            <a:r>
              <a:rPr lang="en-AU" baseline="0" dirty="0" smtClean="0"/>
              <a:t>Blue pants look blue as they would reflect the blue light hitting them</a:t>
            </a:r>
          </a:p>
          <a:p>
            <a:r>
              <a:rPr lang="en-AU" baseline="0" dirty="0" smtClean="0"/>
              <a:t>Black shoes would remain black – absorb all colours</a:t>
            </a:r>
          </a:p>
          <a:p>
            <a:endParaRPr lang="en-AU" baseline="0" dirty="0" smtClean="0"/>
          </a:p>
          <a:p>
            <a:r>
              <a:rPr lang="en-AU" baseline="0" dirty="0" smtClean="0"/>
              <a:t>White would look magenta – reflects both the red and blue light</a:t>
            </a:r>
          </a:p>
          <a:p>
            <a:r>
              <a:rPr lang="en-AU" baseline="0" dirty="0" smtClean="0"/>
              <a:t>Yellow (combo of red and green) – would look reddish – would reflect the red but there is no green to be reflected so that component is </a:t>
            </a:r>
            <a:r>
              <a:rPr lang="en-AU" baseline="0" smtClean="0"/>
              <a:t>taken out.</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65</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coin becomes visible</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7</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Incident ray – ray of light that strikes a surface</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8</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11</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At</a:t>
            </a:r>
            <a:r>
              <a:rPr lang="en-AU" baseline="0" dirty="0" smtClean="0"/>
              <a:t> angles above the critical angle, there is total </a:t>
            </a:r>
            <a:r>
              <a:rPr lang="en-AU" baseline="0" smtClean="0"/>
              <a:t>internal reflection</a:t>
            </a:r>
            <a:endParaRPr lang="en-AU"/>
          </a:p>
        </p:txBody>
      </p:sp>
      <p:sp>
        <p:nvSpPr>
          <p:cNvPr id="4" name="Slide Number Placeholder 3"/>
          <p:cNvSpPr>
            <a:spLocks noGrp="1"/>
          </p:cNvSpPr>
          <p:nvPr>
            <p:ph type="sldNum" sz="quarter" idx="10"/>
          </p:nvPr>
        </p:nvSpPr>
        <p:spPr/>
        <p:txBody>
          <a:bodyPr/>
          <a:lstStyle/>
          <a:p>
            <a:fld id="{15C449AB-D88E-4B0D-A633-E69E971623EE}" type="slidenum">
              <a:rPr lang="en-AU" smtClean="0"/>
              <a:pPr/>
              <a:t>13</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Entered the glass block – bent towards the normal (light slows down)</a:t>
            </a:r>
          </a:p>
          <a:p>
            <a:r>
              <a:rPr lang="en-AU" dirty="0" smtClean="0"/>
              <a:t>Left the glass block – bent away from the</a:t>
            </a:r>
            <a:r>
              <a:rPr lang="en-AU" baseline="0" dirty="0" smtClean="0"/>
              <a:t> normal (light speeds up)</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15</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Yellow dotted line = where</a:t>
            </a:r>
            <a:r>
              <a:rPr lang="en-AU" baseline="0" dirty="0" smtClean="0"/>
              <a:t> the light would go if it didn’t bend</a:t>
            </a:r>
          </a:p>
          <a:p>
            <a:r>
              <a:rPr lang="en-AU" baseline="0" dirty="0" smtClean="0"/>
              <a:t>Magenta dotted line = refracted ray that has bent towards the normal</a:t>
            </a:r>
            <a:endParaRPr lang="en-AU" dirty="0"/>
          </a:p>
        </p:txBody>
      </p:sp>
      <p:sp>
        <p:nvSpPr>
          <p:cNvPr id="4" name="Slide Number Placeholder 3"/>
          <p:cNvSpPr>
            <a:spLocks noGrp="1"/>
          </p:cNvSpPr>
          <p:nvPr>
            <p:ph type="sldNum" sz="quarter" idx="10"/>
          </p:nvPr>
        </p:nvSpPr>
        <p:spPr/>
        <p:txBody>
          <a:bodyPr/>
          <a:lstStyle/>
          <a:p>
            <a:fld id="{15C449AB-D88E-4B0D-A633-E69E971623EE}" type="slidenum">
              <a:rPr lang="en-AU" smtClean="0"/>
              <a:pPr/>
              <a:t>16</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149E91-4802-4563-8B3B-08E2F9BEC20C}" type="datetimeFigureOut">
              <a:rPr lang="en-AU" smtClean="0"/>
              <a:pPr/>
              <a:t>12/12/2010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709ED7C-1E8B-429F-90A4-C8662572BF05}"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149E91-4802-4563-8B3B-08E2F9BEC20C}" type="datetimeFigureOut">
              <a:rPr lang="en-AU" smtClean="0"/>
              <a:pPr/>
              <a:t>12/12/2010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9ED7C-1E8B-429F-90A4-C8662572BF05}"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en.wikipedia.org/wiki/File:Kompas_Sofia.JP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772400" cy="1470025"/>
          </a:xfrm>
        </p:spPr>
        <p:txBody>
          <a:bodyPr>
            <a:normAutofit/>
          </a:bodyPr>
          <a:lstStyle/>
          <a:p>
            <a:r>
              <a:rPr lang="en-AU" sz="8000" b="1" dirty="0" smtClean="0">
                <a:solidFill>
                  <a:srgbClr val="7030A0"/>
                </a:solidFill>
              </a:rPr>
              <a:t>LIGHT</a:t>
            </a:r>
            <a:endParaRPr lang="en-AU" sz="8000" b="1" dirty="0">
              <a:solidFill>
                <a:srgbClr val="7030A0"/>
              </a:solidFill>
            </a:endParaRPr>
          </a:p>
        </p:txBody>
      </p:sp>
      <p:sp>
        <p:nvSpPr>
          <p:cNvPr id="3" name="Subtitle 2"/>
          <p:cNvSpPr>
            <a:spLocks noGrp="1"/>
          </p:cNvSpPr>
          <p:nvPr>
            <p:ph type="subTitle" idx="1"/>
          </p:nvPr>
        </p:nvSpPr>
        <p:spPr>
          <a:xfrm>
            <a:off x="611560" y="2996952"/>
            <a:ext cx="3200400" cy="1752600"/>
          </a:xfrm>
        </p:spPr>
        <p:txBody>
          <a:bodyPr/>
          <a:lstStyle/>
          <a:p>
            <a:r>
              <a:rPr lang="en-AU" dirty="0" smtClean="0">
                <a:solidFill>
                  <a:schemeClr val="tx1"/>
                </a:solidFill>
              </a:rPr>
              <a:t>Write down everything you know about light!</a:t>
            </a:r>
            <a:endParaRPr lang="en-AU" dirty="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4572000" y="1844824"/>
            <a:ext cx="3827165" cy="4249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AU" b="1" dirty="0" smtClean="0">
                <a:solidFill>
                  <a:srgbClr val="FF0000"/>
                </a:solidFill>
              </a:rPr>
              <a:t>REFRACTION OF LIGHT</a:t>
            </a:r>
            <a:endParaRPr lang="en-AU" dirty="0"/>
          </a:p>
        </p:txBody>
      </p:sp>
      <p:sp>
        <p:nvSpPr>
          <p:cNvPr id="3" name="Content Placeholder 2"/>
          <p:cNvSpPr>
            <a:spLocks noGrp="1"/>
          </p:cNvSpPr>
          <p:nvPr>
            <p:ph idx="1"/>
          </p:nvPr>
        </p:nvSpPr>
        <p:spPr>
          <a:xfrm>
            <a:off x="323528" y="1268761"/>
            <a:ext cx="8496944" cy="3240360"/>
          </a:xfrm>
        </p:spPr>
        <p:txBody>
          <a:bodyPr/>
          <a:lstStyle/>
          <a:p>
            <a:r>
              <a:rPr lang="en-AU" sz="2800" dirty="0" smtClean="0"/>
              <a:t>To investigate the bending of light as it moves from one medium to another, we use a reference line called the </a:t>
            </a:r>
            <a:r>
              <a:rPr lang="en-AU" sz="2800" b="1" dirty="0" smtClean="0">
                <a:solidFill>
                  <a:srgbClr val="00B050"/>
                </a:solidFill>
              </a:rPr>
              <a:t>normal</a:t>
            </a:r>
          </a:p>
          <a:p>
            <a:r>
              <a:rPr lang="en-AU" sz="2800" dirty="0" smtClean="0"/>
              <a:t>The normal is an imaginary line that is at </a:t>
            </a:r>
            <a:r>
              <a:rPr lang="en-AU" sz="2800" b="1" dirty="0" smtClean="0">
                <a:solidFill>
                  <a:srgbClr val="00B050"/>
                </a:solidFill>
              </a:rPr>
              <a:t>right angles</a:t>
            </a:r>
            <a:r>
              <a:rPr lang="en-AU" sz="2800" dirty="0" smtClean="0">
                <a:solidFill>
                  <a:srgbClr val="00B050"/>
                </a:solidFill>
              </a:rPr>
              <a:t> </a:t>
            </a:r>
            <a:r>
              <a:rPr lang="en-AU" sz="2800" dirty="0" smtClean="0"/>
              <a:t>to the boundary between the two materials</a:t>
            </a:r>
          </a:p>
          <a:p>
            <a:endParaRPr lang="en-AU" dirty="0"/>
          </a:p>
        </p:txBody>
      </p:sp>
      <p:cxnSp>
        <p:nvCxnSpPr>
          <p:cNvPr id="6" name="Straight Connector 5"/>
          <p:cNvCxnSpPr/>
          <p:nvPr/>
        </p:nvCxnSpPr>
        <p:spPr>
          <a:xfrm>
            <a:off x="467544" y="4869160"/>
            <a:ext cx="7416824"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39552" y="4149080"/>
            <a:ext cx="792088" cy="584775"/>
          </a:xfrm>
          <a:prstGeom prst="rect">
            <a:avLst/>
          </a:prstGeom>
          <a:noFill/>
        </p:spPr>
        <p:txBody>
          <a:bodyPr wrap="square" rtlCol="0">
            <a:spAutoFit/>
          </a:bodyPr>
          <a:lstStyle/>
          <a:p>
            <a:r>
              <a:rPr lang="en-AU" sz="3200" dirty="0" smtClean="0"/>
              <a:t>Air</a:t>
            </a:r>
            <a:endParaRPr lang="en-AU" sz="3200" dirty="0"/>
          </a:p>
        </p:txBody>
      </p:sp>
      <p:sp>
        <p:nvSpPr>
          <p:cNvPr id="8" name="TextBox 7"/>
          <p:cNvSpPr txBox="1"/>
          <p:nvPr/>
        </p:nvSpPr>
        <p:spPr>
          <a:xfrm>
            <a:off x="467544" y="5085184"/>
            <a:ext cx="1368152" cy="584775"/>
          </a:xfrm>
          <a:prstGeom prst="rect">
            <a:avLst/>
          </a:prstGeom>
          <a:noFill/>
        </p:spPr>
        <p:txBody>
          <a:bodyPr wrap="square" rtlCol="0">
            <a:spAutoFit/>
          </a:bodyPr>
          <a:lstStyle/>
          <a:p>
            <a:r>
              <a:rPr lang="en-AU" sz="3200" dirty="0" smtClean="0"/>
              <a:t>Water</a:t>
            </a:r>
            <a:endParaRPr lang="en-AU" sz="3200" dirty="0"/>
          </a:p>
        </p:txBody>
      </p:sp>
      <p:sp>
        <p:nvSpPr>
          <p:cNvPr id="5" name="TextBox 4"/>
          <p:cNvSpPr txBox="1"/>
          <p:nvPr/>
        </p:nvSpPr>
        <p:spPr>
          <a:xfrm>
            <a:off x="6948264" y="4509120"/>
            <a:ext cx="1872208" cy="584775"/>
          </a:xfrm>
          <a:prstGeom prst="rect">
            <a:avLst/>
          </a:prstGeom>
          <a:solidFill>
            <a:schemeClr val="bg1"/>
          </a:solidFill>
        </p:spPr>
        <p:txBody>
          <a:bodyPr wrap="square" rtlCol="0">
            <a:spAutoFit/>
          </a:bodyPr>
          <a:lstStyle/>
          <a:p>
            <a:r>
              <a:rPr lang="en-AU" sz="3200" dirty="0" smtClean="0"/>
              <a:t>Boundary</a:t>
            </a:r>
            <a:endParaRPr lang="en-AU" sz="3200" dirty="0"/>
          </a:p>
        </p:txBody>
      </p:sp>
      <p:cxnSp>
        <p:nvCxnSpPr>
          <p:cNvPr id="10" name="Straight Connector 9"/>
          <p:cNvCxnSpPr/>
          <p:nvPr/>
        </p:nvCxnSpPr>
        <p:spPr>
          <a:xfrm rot="5400000">
            <a:off x="2951820" y="5049180"/>
            <a:ext cx="2664296" cy="0"/>
          </a:xfrm>
          <a:prstGeom prst="line">
            <a:avLst/>
          </a:prstGeom>
          <a:ln w="57150">
            <a:solidFill>
              <a:srgbClr val="33CC33"/>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572000" y="3789040"/>
            <a:ext cx="1368152" cy="461665"/>
          </a:xfrm>
          <a:prstGeom prst="rect">
            <a:avLst/>
          </a:prstGeom>
          <a:noFill/>
        </p:spPr>
        <p:txBody>
          <a:bodyPr wrap="square" rtlCol="0">
            <a:spAutoFit/>
          </a:bodyPr>
          <a:lstStyle/>
          <a:p>
            <a:r>
              <a:rPr lang="en-AU" sz="2400" dirty="0" smtClean="0"/>
              <a:t>Normal</a:t>
            </a:r>
            <a:endParaRPr lang="en-A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en-AU" b="1" dirty="0" smtClean="0">
                <a:solidFill>
                  <a:srgbClr val="FF0000"/>
                </a:solidFill>
              </a:rPr>
              <a:t>ANGLE OF REFRACTION</a:t>
            </a:r>
            <a:endParaRPr lang="en-AU" dirty="0"/>
          </a:p>
        </p:txBody>
      </p:sp>
      <p:sp>
        <p:nvSpPr>
          <p:cNvPr id="3" name="Content Placeholder 2"/>
          <p:cNvSpPr>
            <a:spLocks noGrp="1"/>
          </p:cNvSpPr>
          <p:nvPr>
            <p:ph idx="1"/>
          </p:nvPr>
        </p:nvSpPr>
        <p:spPr>
          <a:xfrm>
            <a:off x="467544" y="1412776"/>
            <a:ext cx="8229600" cy="1180728"/>
          </a:xfrm>
        </p:spPr>
        <p:txBody>
          <a:bodyPr/>
          <a:lstStyle/>
          <a:p>
            <a:r>
              <a:rPr lang="en-AU" dirty="0" smtClean="0"/>
              <a:t>Angle between the normal and the path of the refracted light</a:t>
            </a:r>
            <a:endParaRPr lang="en-AU" dirty="0"/>
          </a:p>
        </p:txBody>
      </p:sp>
      <p:sp>
        <p:nvSpPr>
          <p:cNvPr id="4" name="Rectangle 3"/>
          <p:cNvSpPr/>
          <p:nvPr/>
        </p:nvSpPr>
        <p:spPr>
          <a:xfrm>
            <a:off x="323528" y="3933056"/>
            <a:ext cx="8136904" cy="19442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467544" y="4077072"/>
            <a:ext cx="1368152" cy="584775"/>
          </a:xfrm>
          <a:prstGeom prst="rect">
            <a:avLst/>
          </a:prstGeom>
          <a:noFill/>
        </p:spPr>
        <p:txBody>
          <a:bodyPr wrap="square" rtlCol="0">
            <a:spAutoFit/>
          </a:bodyPr>
          <a:lstStyle/>
          <a:p>
            <a:r>
              <a:rPr lang="en-AU" sz="3200" dirty="0" smtClean="0"/>
              <a:t>Glass</a:t>
            </a:r>
            <a:endParaRPr lang="en-AU" sz="3200" dirty="0"/>
          </a:p>
        </p:txBody>
      </p:sp>
      <p:sp>
        <p:nvSpPr>
          <p:cNvPr id="6" name="TextBox 5"/>
          <p:cNvSpPr txBox="1"/>
          <p:nvPr/>
        </p:nvSpPr>
        <p:spPr>
          <a:xfrm>
            <a:off x="395536" y="3212976"/>
            <a:ext cx="792088" cy="584775"/>
          </a:xfrm>
          <a:prstGeom prst="rect">
            <a:avLst/>
          </a:prstGeom>
          <a:noFill/>
        </p:spPr>
        <p:txBody>
          <a:bodyPr wrap="square" rtlCol="0">
            <a:spAutoFit/>
          </a:bodyPr>
          <a:lstStyle/>
          <a:p>
            <a:r>
              <a:rPr lang="en-AU" sz="3200" dirty="0" smtClean="0"/>
              <a:t>Air</a:t>
            </a:r>
            <a:endParaRPr lang="en-AU" sz="3200" dirty="0"/>
          </a:p>
        </p:txBody>
      </p:sp>
      <p:cxnSp>
        <p:nvCxnSpPr>
          <p:cNvPr id="7" name="Straight Connector 6"/>
          <p:cNvCxnSpPr/>
          <p:nvPr/>
        </p:nvCxnSpPr>
        <p:spPr>
          <a:xfrm rot="5400000">
            <a:off x="3527884" y="4761148"/>
            <a:ext cx="3672408" cy="0"/>
          </a:xfrm>
          <a:prstGeom prst="line">
            <a:avLst/>
          </a:prstGeom>
          <a:ln w="57150">
            <a:solidFill>
              <a:srgbClr val="33CC33"/>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80112" y="3068960"/>
            <a:ext cx="1368152" cy="461665"/>
          </a:xfrm>
          <a:prstGeom prst="rect">
            <a:avLst/>
          </a:prstGeom>
          <a:noFill/>
        </p:spPr>
        <p:txBody>
          <a:bodyPr wrap="square" rtlCol="0">
            <a:spAutoFit/>
          </a:bodyPr>
          <a:lstStyle/>
          <a:p>
            <a:r>
              <a:rPr lang="en-AU" sz="2400" dirty="0" smtClean="0"/>
              <a:t>Normal</a:t>
            </a:r>
            <a:endParaRPr lang="en-AU" sz="2400" dirty="0"/>
          </a:p>
        </p:txBody>
      </p:sp>
      <p:cxnSp>
        <p:nvCxnSpPr>
          <p:cNvPr id="11" name="Straight Arrow Connector 10"/>
          <p:cNvCxnSpPr/>
          <p:nvPr/>
        </p:nvCxnSpPr>
        <p:spPr>
          <a:xfrm>
            <a:off x="3419872" y="2852936"/>
            <a:ext cx="1944216" cy="1080120"/>
          </a:xfrm>
          <a:prstGeom prst="straightConnector1">
            <a:avLst/>
          </a:prstGeom>
          <a:ln w="38100">
            <a:solidFill>
              <a:srgbClr val="CCCC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6200000" flipH="1">
            <a:off x="4896036" y="4473116"/>
            <a:ext cx="1800200" cy="864096"/>
          </a:xfrm>
          <a:prstGeom prst="straightConnector1">
            <a:avLst/>
          </a:prstGeom>
          <a:ln w="38100">
            <a:solidFill>
              <a:srgbClr val="FF00FF"/>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012160" y="4653136"/>
            <a:ext cx="2160240" cy="461665"/>
          </a:xfrm>
          <a:prstGeom prst="rect">
            <a:avLst/>
          </a:prstGeom>
          <a:noFill/>
        </p:spPr>
        <p:txBody>
          <a:bodyPr wrap="square" rtlCol="0">
            <a:spAutoFit/>
          </a:bodyPr>
          <a:lstStyle/>
          <a:p>
            <a:r>
              <a:rPr lang="en-AU" sz="2400" dirty="0" smtClean="0"/>
              <a:t>Refracted ray</a:t>
            </a:r>
            <a:endParaRPr lang="en-AU" sz="2400" dirty="0"/>
          </a:p>
        </p:txBody>
      </p:sp>
      <p:sp>
        <p:nvSpPr>
          <p:cNvPr id="17" name="TextBox 16"/>
          <p:cNvSpPr txBox="1"/>
          <p:nvPr/>
        </p:nvSpPr>
        <p:spPr>
          <a:xfrm>
            <a:off x="2627784" y="3284984"/>
            <a:ext cx="1728192" cy="461665"/>
          </a:xfrm>
          <a:prstGeom prst="rect">
            <a:avLst/>
          </a:prstGeom>
          <a:noFill/>
        </p:spPr>
        <p:txBody>
          <a:bodyPr wrap="square" rtlCol="0">
            <a:spAutoFit/>
          </a:bodyPr>
          <a:lstStyle/>
          <a:p>
            <a:r>
              <a:rPr lang="en-AU" sz="2400" dirty="0" smtClean="0"/>
              <a:t>Incident ray</a:t>
            </a:r>
            <a:endParaRPr lang="en-AU" sz="2400" dirty="0"/>
          </a:p>
        </p:txBody>
      </p:sp>
      <p:cxnSp>
        <p:nvCxnSpPr>
          <p:cNvPr id="19" name="Straight Arrow Connector 18"/>
          <p:cNvCxnSpPr/>
          <p:nvPr/>
        </p:nvCxnSpPr>
        <p:spPr>
          <a:xfrm rot="5400000" flipH="1" flipV="1">
            <a:off x="3862264" y="4786808"/>
            <a:ext cx="1872208" cy="131683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475656" y="6093296"/>
            <a:ext cx="2592288" cy="461665"/>
          </a:xfrm>
          <a:prstGeom prst="rect">
            <a:avLst/>
          </a:prstGeom>
          <a:noFill/>
        </p:spPr>
        <p:txBody>
          <a:bodyPr wrap="square" rtlCol="0">
            <a:spAutoFit/>
          </a:bodyPr>
          <a:lstStyle/>
          <a:p>
            <a:r>
              <a:rPr lang="en-AU" sz="2400" b="1" dirty="0" smtClean="0">
                <a:solidFill>
                  <a:srgbClr val="FF0000"/>
                </a:solidFill>
              </a:rPr>
              <a:t>Angle of refraction</a:t>
            </a:r>
            <a:endParaRPr lang="en-AU"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7" grpId="0"/>
      <p:bldP spid="2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ANGLE OF INCIDENCE</a:t>
            </a:r>
            <a:endParaRPr lang="en-AU" dirty="0"/>
          </a:p>
        </p:txBody>
      </p:sp>
      <p:sp>
        <p:nvSpPr>
          <p:cNvPr id="3" name="Content Placeholder 2"/>
          <p:cNvSpPr>
            <a:spLocks noGrp="1"/>
          </p:cNvSpPr>
          <p:nvPr>
            <p:ph idx="1"/>
          </p:nvPr>
        </p:nvSpPr>
        <p:spPr/>
        <p:txBody>
          <a:bodyPr/>
          <a:lstStyle/>
          <a:p>
            <a:r>
              <a:rPr lang="en-AU" dirty="0" smtClean="0"/>
              <a:t>Angle between the normal and the ray of light approaching a surface</a:t>
            </a:r>
          </a:p>
          <a:p>
            <a:endParaRPr lang="en-AU" dirty="0"/>
          </a:p>
        </p:txBody>
      </p:sp>
      <p:sp>
        <p:nvSpPr>
          <p:cNvPr id="4" name="Rectangle 3"/>
          <p:cNvSpPr/>
          <p:nvPr/>
        </p:nvSpPr>
        <p:spPr>
          <a:xfrm>
            <a:off x="323528" y="3933056"/>
            <a:ext cx="8136904" cy="19442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467544" y="4077072"/>
            <a:ext cx="1368152" cy="584775"/>
          </a:xfrm>
          <a:prstGeom prst="rect">
            <a:avLst/>
          </a:prstGeom>
          <a:noFill/>
        </p:spPr>
        <p:txBody>
          <a:bodyPr wrap="square" rtlCol="0">
            <a:spAutoFit/>
          </a:bodyPr>
          <a:lstStyle/>
          <a:p>
            <a:r>
              <a:rPr lang="en-AU" sz="3200" dirty="0" smtClean="0"/>
              <a:t>Glass</a:t>
            </a:r>
            <a:endParaRPr lang="en-AU" sz="3200" dirty="0"/>
          </a:p>
        </p:txBody>
      </p:sp>
      <p:sp>
        <p:nvSpPr>
          <p:cNvPr id="6" name="TextBox 5"/>
          <p:cNvSpPr txBox="1"/>
          <p:nvPr/>
        </p:nvSpPr>
        <p:spPr>
          <a:xfrm>
            <a:off x="395536" y="3212976"/>
            <a:ext cx="792088" cy="584775"/>
          </a:xfrm>
          <a:prstGeom prst="rect">
            <a:avLst/>
          </a:prstGeom>
          <a:noFill/>
        </p:spPr>
        <p:txBody>
          <a:bodyPr wrap="square" rtlCol="0">
            <a:spAutoFit/>
          </a:bodyPr>
          <a:lstStyle/>
          <a:p>
            <a:r>
              <a:rPr lang="en-AU" sz="3200" dirty="0" smtClean="0"/>
              <a:t>Air</a:t>
            </a:r>
            <a:endParaRPr lang="en-AU" sz="3200" dirty="0"/>
          </a:p>
        </p:txBody>
      </p:sp>
      <p:cxnSp>
        <p:nvCxnSpPr>
          <p:cNvPr id="7" name="Straight Connector 6"/>
          <p:cNvCxnSpPr/>
          <p:nvPr/>
        </p:nvCxnSpPr>
        <p:spPr>
          <a:xfrm rot="5400000">
            <a:off x="3527884" y="4761148"/>
            <a:ext cx="3672408" cy="0"/>
          </a:xfrm>
          <a:prstGeom prst="line">
            <a:avLst/>
          </a:prstGeom>
          <a:ln w="57150">
            <a:solidFill>
              <a:srgbClr val="33CC33"/>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80112" y="3068960"/>
            <a:ext cx="1368152" cy="461665"/>
          </a:xfrm>
          <a:prstGeom prst="rect">
            <a:avLst/>
          </a:prstGeom>
          <a:noFill/>
        </p:spPr>
        <p:txBody>
          <a:bodyPr wrap="square" rtlCol="0">
            <a:spAutoFit/>
          </a:bodyPr>
          <a:lstStyle/>
          <a:p>
            <a:r>
              <a:rPr lang="en-AU" sz="2400" dirty="0" smtClean="0"/>
              <a:t>Normal</a:t>
            </a:r>
            <a:endParaRPr lang="en-AU" sz="2400" dirty="0"/>
          </a:p>
        </p:txBody>
      </p:sp>
      <p:cxnSp>
        <p:nvCxnSpPr>
          <p:cNvPr id="9" name="Straight Arrow Connector 8"/>
          <p:cNvCxnSpPr/>
          <p:nvPr/>
        </p:nvCxnSpPr>
        <p:spPr>
          <a:xfrm>
            <a:off x="3419872" y="2852936"/>
            <a:ext cx="1944216" cy="1080120"/>
          </a:xfrm>
          <a:prstGeom prst="straightConnector1">
            <a:avLst/>
          </a:prstGeom>
          <a:ln w="38100">
            <a:solidFill>
              <a:srgbClr val="CCCC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627784" y="3284984"/>
            <a:ext cx="1728192" cy="461665"/>
          </a:xfrm>
          <a:prstGeom prst="rect">
            <a:avLst/>
          </a:prstGeom>
          <a:noFill/>
        </p:spPr>
        <p:txBody>
          <a:bodyPr wrap="square" rtlCol="0">
            <a:spAutoFit/>
          </a:bodyPr>
          <a:lstStyle/>
          <a:p>
            <a:r>
              <a:rPr lang="en-AU" sz="2400" dirty="0" smtClean="0"/>
              <a:t>Incident ray</a:t>
            </a:r>
            <a:endParaRPr lang="en-AU" sz="2400" dirty="0"/>
          </a:p>
        </p:txBody>
      </p:sp>
      <p:cxnSp>
        <p:nvCxnSpPr>
          <p:cNvPr id="11" name="Straight Arrow Connector 10"/>
          <p:cNvCxnSpPr/>
          <p:nvPr/>
        </p:nvCxnSpPr>
        <p:spPr>
          <a:xfrm rot="10800000">
            <a:off x="5148064" y="3645024"/>
            <a:ext cx="1656184" cy="129614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796136" y="4941168"/>
            <a:ext cx="2592288" cy="461665"/>
          </a:xfrm>
          <a:prstGeom prst="rect">
            <a:avLst/>
          </a:prstGeom>
          <a:noFill/>
        </p:spPr>
        <p:txBody>
          <a:bodyPr wrap="square" rtlCol="0">
            <a:spAutoFit/>
          </a:bodyPr>
          <a:lstStyle/>
          <a:p>
            <a:r>
              <a:rPr lang="en-AU" sz="2400" b="1" dirty="0" smtClean="0">
                <a:solidFill>
                  <a:srgbClr val="FF0000"/>
                </a:solidFill>
              </a:rPr>
              <a:t>Angle of incidence</a:t>
            </a:r>
            <a:endParaRPr lang="en-AU"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AU" b="1" dirty="0" smtClean="0">
                <a:solidFill>
                  <a:srgbClr val="FF0000"/>
                </a:solidFill>
              </a:rPr>
              <a:t>CRITICAL ANGLE</a:t>
            </a:r>
            <a:endParaRPr lang="en-AU" dirty="0"/>
          </a:p>
        </p:txBody>
      </p:sp>
      <p:sp>
        <p:nvSpPr>
          <p:cNvPr id="3" name="Content Placeholder 2"/>
          <p:cNvSpPr>
            <a:spLocks noGrp="1"/>
          </p:cNvSpPr>
          <p:nvPr>
            <p:ph idx="1"/>
          </p:nvPr>
        </p:nvSpPr>
        <p:spPr>
          <a:xfrm>
            <a:off x="467544" y="1124745"/>
            <a:ext cx="8229600" cy="1728192"/>
          </a:xfrm>
        </p:spPr>
        <p:txBody>
          <a:bodyPr>
            <a:normAutofit fontScale="92500" lnSpcReduction="20000"/>
          </a:bodyPr>
          <a:lstStyle/>
          <a:p>
            <a:r>
              <a:rPr lang="en-AU" dirty="0" smtClean="0"/>
              <a:t>The angle at which there is total reflection of light as it hits a surface – called </a:t>
            </a:r>
            <a:r>
              <a:rPr lang="en-AU" b="1" dirty="0" smtClean="0">
                <a:solidFill>
                  <a:srgbClr val="00B050"/>
                </a:solidFill>
              </a:rPr>
              <a:t>total internal reflection</a:t>
            </a:r>
          </a:p>
          <a:p>
            <a:r>
              <a:rPr lang="en-AU" dirty="0" smtClean="0"/>
              <a:t>i.e. There is NO refracted ray of light</a:t>
            </a:r>
            <a:endParaRPr lang="en-AU" dirty="0"/>
          </a:p>
        </p:txBody>
      </p:sp>
      <p:sp>
        <p:nvSpPr>
          <p:cNvPr id="4" name="Rectangle 3"/>
          <p:cNvSpPr/>
          <p:nvPr/>
        </p:nvSpPr>
        <p:spPr>
          <a:xfrm>
            <a:off x="467544" y="4509120"/>
            <a:ext cx="8136904" cy="19442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611560" y="4653136"/>
            <a:ext cx="1368152" cy="584775"/>
          </a:xfrm>
          <a:prstGeom prst="rect">
            <a:avLst/>
          </a:prstGeom>
          <a:noFill/>
        </p:spPr>
        <p:txBody>
          <a:bodyPr wrap="square" rtlCol="0">
            <a:spAutoFit/>
          </a:bodyPr>
          <a:lstStyle/>
          <a:p>
            <a:r>
              <a:rPr lang="en-AU" sz="3200" dirty="0" smtClean="0"/>
              <a:t>Glass</a:t>
            </a:r>
            <a:endParaRPr lang="en-AU" sz="3200" dirty="0"/>
          </a:p>
        </p:txBody>
      </p:sp>
      <p:sp>
        <p:nvSpPr>
          <p:cNvPr id="6" name="TextBox 5"/>
          <p:cNvSpPr txBox="1"/>
          <p:nvPr/>
        </p:nvSpPr>
        <p:spPr>
          <a:xfrm>
            <a:off x="539552" y="3789040"/>
            <a:ext cx="792088" cy="584775"/>
          </a:xfrm>
          <a:prstGeom prst="rect">
            <a:avLst/>
          </a:prstGeom>
          <a:noFill/>
        </p:spPr>
        <p:txBody>
          <a:bodyPr wrap="square" rtlCol="0">
            <a:spAutoFit/>
          </a:bodyPr>
          <a:lstStyle/>
          <a:p>
            <a:r>
              <a:rPr lang="en-AU" sz="3200" dirty="0" smtClean="0"/>
              <a:t>Air</a:t>
            </a:r>
            <a:endParaRPr lang="en-AU" sz="3200" dirty="0"/>
          </a:p>
        </p:txBody>
      </p:sp>
      <p:cxnSp>
        <p:nvCxnSpPr>
          <p:cNvPr id="7" name="Straight Connector 6"/>
          <p:cNvCxnSpPr/>
          <p:nvPr/>
        </p:nvCxnSpPr>
        <p:spPr>
          <a:xfrm rot="5400000">
            <a:off x="2951820" y="5121188"/>
            <a:ext cx="3096344" cy="0"/>
          </a:xfrm>
          <a:prstGeom prst="line">
            <a:avLst/>
          </a:prstGeom>
          <a:ln w="57150">
            <a:solidFill>
              <a:srgbClr val="33CC33"/>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644008" y="5805264"/>
            <a:ext cx="1368152" cy="461665"/>
          </a:xfrm>
          <a:prstGeom prst="rect">
            <a:avLst/>
          </a:prstGeom>
          <a:noFill/>
        </p:spPr>
        <p:txBody>
          <a:bodyPr wrap="square" rtlCol="0">
            <a:spAutoFit/>
          </a:bodyPr>
          <a:lstStyle/>
          <a:p>
            <a:r>
              <a:rPr lang="en-AU" sz="2400" dirty="0" smtClean="0"/>
              <a:t>Normal</a:t>
            </a:r>
            <a:endParaRPr lang="en-AU" sz="2400" dirty="0"/>
          </a:p>
        </p:txBody>
      </p:sp>
      <p:cxnSp>
        <p:nvCxnSpPr>
          <p:cNvPr id="12" name="Straight Arrow Connector 11"/>
          <p:cNvCxnSpPr/>
          <p:nvPr/>
        </p:nvCxnSpPr>
        <p:spPr>
          <a:xfrm>
            <a:off x="1907704" y="4221088"/>
            <a:ext cx="2520280" cy="216024"/>
          </a:xfrm>
          <a:prstGeom prst="straightConnector1">
            <a:avLst/>
          </a:prstGeom>
          <a:ln w="38100">
            <a:solidFill>
              <a:srgbClr val="CCCC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339752" y="3573016"/>
            <a:ext cx="1728192" cy="461665"/>
          </a:xfrm>
          <a:prstGeom prst="rect">
            <a:avLst/>
          </a:prstGeom>
          <a:noFill/>
        </p:spPr>
        <p:txBody>
          <a:bodyPr wrap="square" rtlCol="0">
            <a:spAutoFit/>
          </a:bodyPr>
          <a:lstStyle/>
          <a:p>
            <a:r>
              <a:rPr lang="en-AU" sz="2400" dirty="0" smtClean="0"/>
              <a:t>Incident ray</a:t>
            </a:r>
            <a:endParaRPr lang="en-AU" sz="2400" dirty="0"/>
          </a:p>
        </p:txBody>
      </p:sp>
      <p:cxnSp>
        <p:nvCxnSpPr>
          <p:cNvPr id="16" name="Straight Arrow Connector 15"/>
          <p:cNvCxnSpPr/>
          <p:nvPr/>
        </p:nvCxnSpPr>
        <p:spPr>
          <a:xfrm flipV="1">
            <a:off x="4572000" y="4221088"/>
            <a:ext cx="2664296" cy="216024"/>
          </a:xfrm>
          <a:prstGeom prst="straightConnector1">
            <a:avLst/>
          </a:prstGeom>
          <a:ln w="38100">
            <a:solidFill>
              <a:srgbClr val="CCCC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660232" y="3645024"/>
            <a:ext cx="2088232" cy="461665"/>
          </a:xfrm>
          <a:prstGeom prst="rect">
            <a:avLst/>
          </a:prstGeom>
          <a:noFill/>
        </p:spPr>
        <p:txBody>
          <a:bodyPr wrap="square" rtlCol="0">
            <a:spAutoFit/>
          </a:bodyPr>
          <a:lstStyle/>
          <a:p>
            <a:r>
              <a:rPr lang="en-AU" sz="2400" dirty="0" smtClean="0"/>
              <a:t>Reflected ray</a:t>
            </a:r>
            <a:endParaRPr lang="en-AU" sz="2400" dirty="0"/>
          </a:p>
        </p:txBody>
      </p:sp>
      <p:cxnSp>
        <p:nvCxnSpPr>
          <p:cNvPr id="21" name="Straight Arrow Connector 20"/>
          <p:cNvCxnSpPr/>
          <p:nvPr/>
        </p:nvCxnSpPr>
        <p:spPr>
          <a:xfrm rot="10800000" flipV="1">
            <a:off x="4211960" y="3140968"/>
            <a:ext cx="1728192" cy="108012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228184" y="2780928"/>
            <a:ext cx="2088232" cy="461665"/>
          </a:xfrm>
          <a:prstGeom prst="rect">
            <a:avLst/>
          </a:prstGeom>
          <a:noFill/>
        </p:spPr>
        <p:txBody>
          <a:bodyPr wrap="square" rtlCol="0">
            <a:spAutoFit/>
          </a:bodyPr>
          <a:lstStyle/>
          <a:p>
            <a:r>
              <a:rPr lang="en-AU" sz="2400" b="1" dirty="0" smtClean="0">
                <a:solidFill>
                  <a:srgbClr val="FF0000"/>
                </a:solidFill>
              </a:rPr>
              <a:t>Critical angle</a:t>
            </a:r>
            <a:endParaRPr lang="en-AU"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20"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PRAC</a:t>
            </a:r>
            <a:endParaRPr lang="en-AU" dirty="0"/>
          </a:p>
        </p:txBody>
      </p:sp>
      <p:sp>
        <p:nvSpPr>
          <p:cNvPr id="3" name="Content Placeholder 2"/>
          <p:cNvSpPr>
            <a:spLocks noGrp="1"/>
          </p:cNvSpPr>
          <p:nvPr>
            <p:ph idx="1"/>
          </p:nvPr>
        </p:nvSpPr>
        <p:spPr/>
        <p:txBody>
          <a:bodyPr/>
          <a:lstStyle/>
          <a:p>
            <a:r>
              <a:rPr lang="en-AU" dirty="0" smtClean="0"/>
              <a:t>Complete the ‘Demonstrating Refraction’ Prac</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AU" b="1" dirty="0" smtClean="0">
                <a:solidFill>
                  <a:srgbClr val="FF0000"/>
                </a:solidFill>
              </a:rPr>
              <a:t>REFRACTION OF LIGHT</a:t>
            </a:r>
            <a:endParaRPr lang="en-AU" dirty="0"/>
          </a:p>
        </p:txBody>
      </p:sp>
      <p:sp>
        <p:nvSpPr>
          <p:cNvPr id="3" name="Content Placeholder 2"/>
          <p:cNvSpPr>
            <a:spLocks noGrp="1"/>
          </p:cNvSpPr>
          <p:nvPr>
            <p:ph idx="1"/>
          </p:nvPr>
        </p:nvSpPr>
        <p:spPr>
          <a:xfrm>
            <a:off x="467544" y="1268760"/>
            <a:ext cx="8229600" cy="4968551"/>
          </a:xfrm>
        </p:spPr>
        <p:txBody>
          <a:bodyPr/>
          <a:lstStyle/>
          <a:p>
            <a:r>
              <a:rPr lang="en-AU" dirty="0" smtClean="0"/>
              <a:t>The direction that light bends as it moves from one medium to another depends on the </a:t>
            </a:r>
            <a:r>
              <a:rPr lang="en-AU" b="1" dirty="0" smtClean="0">
                <a:solidFill>
                  <a:srgbClr val="00B050"/>
                </a:solidFill>
              </a:rPr>
              <a:t>density</a:t>
            </a:r>
            <a:r>
              <a:rPr lang="en-AU" dirty="0" smtClean="0"/>
              <a:t> of each material</a:t>
            </a:r>
          </a:p>
          <a:p>
            <a:r>
              <a:rPr lang="en-AU" b="1" dirty="0" smtClean="0">
                <a:solidFill>
                  <a:srgbClr val="00B0F0"/>
                </a:solidFill>
              </a:rPr>
              <a:t>How did the light bend (in relation to the normal) as it entered the glass block?</a:t>
            </a:r>
          </a:p>
          <a:p>
            <a:r>
              <a:rPr lang="en-AU" b="1" dirty="0" smtClean="0">
                <a:solidFill>
                  <a:srgbClr val="00B0F0"/>
                </a:solidFill>
              </a:rPr>
              <a:t>How did the light bend (in relation to the normal) as it left the glass block?</a:t>
            </a:r>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REFRACTION OF LIGHT</a:t>
            </a:r>
            <a:endParaRPr lang="en-AU" dirty="0"/>
          </a:p>
        </p:txBody>
      </p:sp>
      <p:sp>
        <p:nvSpPr>
          <p:cNvPr id="3" name="Content Placeholder 2"/>
          <p:cNvSpPr>
            <a:spLocks noGrp="1"/>
          </p:cNvSpPr>
          <p:nvPr>
            <p:ph idx="1"/>
          </p:nvPr>
        </p:nvSpPr>
        <p:spPr/>
        <p:txBody>
          <a:bodyPr/>
          <a:lstStyle/>
          <a:p>
            <a:r>
              <a:rPr lang="en-AU" dirty="0" smtClean="0"/>
              <a:t>When light moves from a </a:t>
            </a:r>
            <a:r>
              <a:rPr lang="en-AU" b="1" dirty="0" smtClean="0">
                <a:solidFill>
                  <a:srgbClr val="00B050"/>
                </a:solidFill>
              </a:rPr>
              <a:t>less dense medium to a denser medium</a:t>
            </a:r>
            <a:r>
              <a:rPr lang="en-AU" dirty="0" smtClean="0"/>
              <a:t>, the light </a:t>
            </a:r>
            <a:r>
              <a:rPr lang="en-AU" b="1" dirty="0" smtClean="0">
                <a:solidFill>
                  <a:srgbClr val="00B050"/>
                </a:solidFill>
              </a:rPr>
              <a:t>slows </a:t>
            </a:r>
            <a:r>
              <a:rPr lang="en-AU" dirty="0" smtClean="0"/>
              <a:t>down</a:t>
            </a:r>
          </a:p>
          <a:p>
            <a:r>
              <a:rPr lang="en-AU" dirty="0" smtClean="0"/>
              <a:t>This causes the light to bend </a:t>
            </a:r>
            <a:r>
              <a:rPr lang="en-AU" b="1" dirty="0" smtClean="0">
                <a:solidFill>
                  <a:srgbClr val="00B050"/>
                </a:solidFill>
              </a:rPr>
              <a:t>towards</a:t>
            </a:r>
            <a:r>
              <a:rPr lang="en-AU" dirty="0" smtClean="0"/>
              <a:t> the normal</a:t>
            </a:r>
            <a:endParaRPr lang="en-AU" dirty="0"/>
          </a:p>
        </p:txBody>
      </p:sp>
      <p:sp>
        <p:nvSpPr>
          <p:cNvPr id="4" name="Rectangle 3"/>
          <p:cNvSpPr/>
          <p:nvPr/>
        </p:nvSpPr>
        <p:spPr>
          <a:xfrm>
            <a:off x="395536" y="4581128"/>
            <a:ext cx="8136904" cy="19442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539552" y="4725144"/>
            <a:ext cx="1368152" cy="584775"/>
          </a:xfrm>
          <a:prstGeom prst="rect">
            <a:avLst/>
          </a:prstGeom>
          <a:noFill/>
        </p:spPr>
        <p:txBody>
          <a:bodyPr wrap="square" rtlCol="0">
            <a:spAutoFit/>
          </a:bodyPr>
          <a:lstStyle/>
          <a:p>
            <a:r>
              <a:rPr lang="en-AU" sz="3200" dirty="0" smtClean="0"/>
              <a:t>Glass</a:t>
            </a:r>
            <a:endParaRPr lang="en-AU" sz="3200" dirty="0"/>
          </a:p>
        </p:txBody>
      </p:sp>
      <p:sp>
        <p:nvSpPr>
          <p:cNvPr id="6" name="TextBox 5"/>
          <p:cNvSpPr txBox="1"/>
          <p:nvPr/>
        </p:nvSpPr>
        <p:spPr>
          <a:xfrm>
            <a:off x="611560" y="3861048"/>
            <a:ext cx="792088" cy="584775"/>
          </a:xfrm>
          <a:prstGeom prst="rect">
            <a:avLst/>
          </a:prstGeom>
          <a:noFill/>
        </p:spPr>
        <p:txBody>
          <a:bodyPr wrap="square" rtlCol="0">
            <a:spAutoFit/>
          </a:bodyPr>
          <a:lstStyle/>
          <a:p>
            <a:r>
              <a:rPr lang="en-AU" sz="3200" dirty="0" smtClean="0"/>
              <a:t>Air</a:t>
            </a:r>
            <a:endParaRPr lang="en-AU" sz="3200" dirty="0"/>
          </a:p>
        </p:txBody>
      </p:sp>
      <p:cxnSp>
        <p:nvCxnSpPr>
          <p:cNvPr id="7" name="Straight Connector 6"/>
          <p:cNvCxnSpPr/>
          <p:nvPr/>
        </p:nvCxnSpPr>
        <p:spPr>
          <a:xfrm rot="5400000">
            <a:off x="4031940" y="5265204"/>
            <a:ext cx="2808312" cy="0"/>
          </a:xfrm>
          <a:prstGeom prst="line">
            <a:avLst/>
          </a:prstGeom>
          <a:ln w="57150">
            <a:solidFill>
              <a:srgbClr val="33CC33"/>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652120" y="3717032"/>
            <a:ext cx="1368152" cy="461665"/>
          </a:xfrm>
          <a:prstGeom prst="rect">
            <a:avLst/>
          </a:prstGeom>
          <a:noFill/>
        </p:spPr>
        <p:txBody>
          <a:bodyPr wrap="square" rtlCol="0">
            <a:spAutoFit/>
          </a:bodyPr>
          <a:lstStyle/>
          <a:p>
            <a:r>
              <a:rPr lang="en-AU" sz="2400" dirty="0" smtClean="0"/>
              <a:t>Normal</a:t>
            </a:r>
            <a:endParaRPr lang="en-AU" sz="2400" dirty="0"/>
          </a:p>
        </p:txBody>
      </p:sp>
      <p:cxnSp>
        <p:nvCxnSpPr>
          <p:cNvPr id="9" name="Straight Arrow Connector 8"/>
          <p:cNvCxnSpPr/>
          <p:nvPr/>
        </p:nvCxnSpPr>
        <p:spPr>
          <a:xfrm>
            <a:off x="3491880" y="3501008"/>
            <a:ext cx="1944216" cy="1080120"/>
          </a:xfrm>
          <a:prstGeom prst="straightConnector1">
            <a:avLst/>
          </a:prstGeom>
          <a:ln w="38100">
            <a:solidFill>
              <a:srgbClr val="CCCC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4968044" y="5121188"/>
            <a:ext cx="1800200" cy="864096"/>
          </a:xfrm>
          <a:prstGeom prst="straightConnector1">
            <a:avLst/>
          </a:prstGeom>
          <a:ln w="38100">
            <a:solidFill>
              <a:srgbClr val="FF00FF"/>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508104" y="4653136"/>
            <a:ext cx="2448272" cy="1440160"/>
          </a:xfrm>
          <a:prstGeom prst="line">
            <a:avLst/>
          </a:prstGeom>
          <a:ln w="57150">
            <a:solidFill>
              <a:srgbClr val="CCCC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REFRACTION OF LIGHT</a:t>
            </a:r>
            <a:endParaRPr lang="en-AU" dirty="0"/>
          </a:p>
        </p:txBody>
      </p:sp>
      <p:sp>
        <p:nvSpPr>
          <p:cNvPr id="3" name="Content Placeholder 2"/>
          <p:cNvSpPr>
            <a:spLocks noGrp="1"/>
          </p:cNvSpPr>
          <p:nvPr>
            <p:ph idx="1"/>
          </p:nvPr>
        </p:nvSpPr>
        <p:spPr/>
        <p:txBody>
          <a:bodyPr/>
          <a:lstStyle/>
          <a:p>
            <a:r>
              <a:rPr lang="en-AU" dirty="0" smtClean="0"/>
              <a:t>When light moves from a </a:t>
            </a:r>
            <a:r>
              <a:rPr lang="en-AU" b="1" dirty="0" smtClean="0">
                <a:solidFill>
                  <a:srgbClr val="00B050"/>
                </a:solidFill>
              </a:rPr>
              <a:t>denser medium to a less dense medium</a:t>
            </a:r>
            <a:r>
              <a:rPr lang="en-AU" dirty="0" smtClean="0"/>
              <a:t>, the light gets </a:t>
            </a:r>
            <a:r>
              <a:rPr lang="en-AU" b="1" dirty="0" smtClean="0">
                <a:solidFill>
                  <a:srgbClr val="00B050"/>
                </a:solidFill>
              </a:rPr>
              <a:t>faster</a:t>
            </a:r>
          </a:p>
          <a:p>
            <a:r>
              <a:rPr lang="en-AU" dirty="0" smtClean="0"/>
              <a:t>This causes the light to bend </a:t>
            </a:r>
            <a:r>
              <a:rPr lang="en-AU" b="1" dirty="0" smtClean="0">
                <a:solidFill>
                  <a:srgbClr val="00B050"/>
                </a:solidFill>
              </a:rPr>
              <a:t>away from </a:t>
            </a:r>
            <a:r>
              <a:rPr lang="en-AU" dirty="0" smtClean="0"/>
              <a:t>the normal</a:t>
            </a:r>
            <a:endParaRPr lang="en-AU" dirty="0"/>
          </a:p>
        </p:txBody>
      </p:sp>
      <p:sp>
        <p:nvSpPr>
          <p:cNvPr id="4" name="Rectangle 3"/>
          <p:cNvSpPr/>
          <p:nvPr/>
        </p:nvSpPr>
        <p:spPr>
          <a:xfrm>
            <a:off x="395536" y="4581128"/>
            <a:ext cx="8136904" cy="19442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539552" y="4725144"/>
            <a:ext cx="1368152" cy="584775"/>
          </a:xfrm>
          <a:prstGeom prst="rect">
            <a:avLst/>
          </a:prstGeom>
          <a:noFill/>
        </p:spPr>
        <p:txBody>
          <a:bodyPr wrap="square" rtlCol="0">
            <a:spAutoFit/>
          </a:bodyPr>
          <a:lstStyle/>
          <a:p>
            <a:r>
              <a:rPr lang="en-AU" sz="3200" dirty="0" smtClean="0"/>
              <a:t>Air</a:t>
            </a:r>
            <a:endParaRPr lang="en-AU" sz="3200" dirty="0"/>
          </a:p>
        </p:txBody>
      </p:sp>
      <p:sp>
        <p:nvSpPr>
          <p:cNvPr id="6" name="TextBox 5"/>
          <p:cNvSpPr txBox="1"/>
          <p:nvPr/>
        </p:nvSpPr>
        <p:spPr>
          <a:xfrm>
            <a:off x="611560" y="3861048"/>
            <a:ext cx="1296144" cy="584775"/>
          </a:xfrm>
          <a:prstGeom prst="rect">
            <a:avLst/>
          </a:prstGeom>
          <a:noFill/>
        </p:spPr>
        <p:txBody>
          <a:bodyPr wrap="square" rtlCol="0">
            <a:spAutoFit/>
          </a:bodyPr>
          <a:lstStyle/>
          <a:p>
            <a:r>
              <a:rPr lang="en-AU" sz="3200" dirty="0" smtClean="0"/>
              <a:t>Glass</a:t>
            </a:r>
            <a:endParaRPr lang="en-AU" sz="3200" dirty="0"/>
          </a:p>
        </p:txBody>
      </p:sp>
      <p:cxnSp>
        <p:nvCxnSpPr>
          <p:cNvPr id="7" name="Straight Connector 6"/>
          <p:cNvCxnSpPr/>
          <p:nvPr/>
        </p:nvCxnSpPr>
        <p:spPr>
          <a:xfrm rot="5400000">
            <a:off x="4031940" y="5265204"/>
            <a:ext cx="2808312" cy="0"/>
          </a:xfrm>
          <a:prstGeom prst="line">
            <a:avLst/>
          </a:prstGeom>
          <a:ln w="57150">
            <a:solidFill>
              <a:srgbClr val="33CC33"/>
            </a:solidFill>
            <a:prstDash val="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652120" y="3717032"/>
            <a:ext cx="1368152" cy="461665"/>
          </a:xfrm>
          <a:prstGeom prst="rect">
            <a:avLst/>
          </a:prstGeom>
          <a:noFill/>
        </p:spPr>
        <p:txBody>
          <a:bodyPr wrap="square" rtlCol="0">
            <a:spAutoFit/>
          </a:bodyPr>
          <a:lstStyle/>
          <a:p>
            <a:r>
              <a:rPr lang="en-AU" sz="2400" dirty="0" smtClean="0"/>
              <a:t>Normal</a:t>
            </a:r>
            <a:endParaRPr lang="en-AU" sz="2400" dirty="0"/>
          </a:p>
        </p:txBody>
      </p:sp>
      <p:cxnSp>
        <p:nvCxnSpPr>
          <p:cNvPr id="9" name="Straight Arrow Connector 8"/>
          <p:cNvCxnSpPr/>
          <p:nvPr/>
        </p:nvCxnSpPr>
        <p:spPr>
          <a:xfrm>
            <a:off x="3491880" y="3501008"/>
            <a:ext cx="1944216" cy="1080120"/>
          </a:xfrm>
          <a:prstGeom prst="straightConnector1">
            <a:avLst/>
          </a:prstGeom>
          <a:ln w="38100">
            <a:solidFill>
              <a:srgbClr val="CCCC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508104" y="4581128"/>
            <a:ext cx="2520280" cy="648072"/>
          </a:xfrm>
          <a:prstGeom prst="straightConnector1">
            <a:avLst/>
          </a:prstGeom>
          <a:ln w="38100">
            <a:solidFill>
              <a:srgbClr val="FF00FF"/>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508104" y="4653136"/>
            <a:ext cx="2448272" cy="1440160"/>
          </a:xfrm>
          <a:prstGeom prst="line">
            <a:avLst/>
          </a:prstGeom>
          <a:ln w="57150">
            <a:solidFill>
              <a:srgbClr val="CCCC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REFRACTION AND FISHING</a:t>
            </a:r>
            <a:endParaRPr lang="en-AU" dirty="0"/>
          </a:p>
        </p:txBody>
      </p:sp>
      <p:sp>
        <p:nvSpPr>
          <p:cNvPr id="3" name="Content Placeholder 2"/>
          <p:cNvSpPr>
            <a:spLocks noGrp="1"/>
          </p:cNvSpPr>
          <p:nvPr>
            <p:ph idx="1"/>
          </p:nvPr>
        </p:nvSpPr>
        <p:spPr/>
        <p:txBody>
          <a:bodyPr/>
          <a:lstStyle/>
          <a:p>
            <a:r>
              <a:rPr lang="en-AU" dirty="0" smtClean="0"/>
              <a:t>Hunters who use spears to catch fish know about refraction. Light bends as it leaves the water so the fish always appears closer to the surface than it really is.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REFRACTION AND FISHING</a:t>
            </a:r>
            <a:endParaRPr lang="en-AU" dirty="0"/>
          </a:p>
        </p:txBody>
      </p:sp>
      <p:sp>
        <p:nvSpPr>
          <p:cNvPr id="3" name="Content Placeholder 2"/>
          <p:cNvSpPr>
            <a:spLocks noGrp="1"/>
          </p:cNvSpPr>
          <p:nvPr>
            <p:ph idx="1"/>
          </p:nvPr>
        </p:nvSpPr>
        <p:spPr/>
        <p:txBody>
          <a:bodyPr/>
          <a:lstStyle/>
          <a:p>
            <a:r>
              <a:rPr lang="en-AU" b="1" dirty="0" smtClean="0">
                <a:solidFill>
                  <a:srgbClr val="00B0F0"/>
                </a:solidFill>
              </a:rPr>
              <a:t>Where would the hunter aim to spear a fish?</a:t>
            </a:r>
          </a:p>
          <a:p>
            <a:r>
              <a:rPr lang="en-AU" b="1" dirty="0" smtClean="0">
                <a:solidFill>
                  <a:srgbClr val="00B0F0"/>
                </a:solidFill>
              </a:rPr>
              <a:t>Why?</a:t>
            </a:r>
          </a:p>
          <a:p>
            <a:endParaRPr lang="en-AU" dirty="0" smtClean="0"/>
          </a:p>
          <a:p>
            <a:endParaRPr lang="en-AU" dirty="0"/>
          </a:p>
        </p:txBody>
      </p:sp>
      <p:pic>
        <p:nvPicPr>
          <p:cNvPr id="5" name="Picture 4"/>
          <p:cNvPicPr/>
          <p:nvPr/>
        </p:nvPicPr>
        <p:blipFill>
          <a:blip r:embed="rId3" cstate="print"/>
          <a:srcRect/>
          <a:stretch>
            <a:fillRect/>
          </a:stretch>
        </p:blipFill>
        <p:spPr bwMode="auto">
          <a:xfrm>
            <a:off x="4283968" y="2348880"/>
            <a:ext cx="4392488" cy="41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INTRODUCTION</a:t>
            </a:r>
            <a:endParaRPr lang="en-AU" b="1"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AU" dirty="0" smtClean="0"/>
              <a:t>We step outside on a sunny day and our surroundings are awash with every colour of the spectrum. How does the energy known as light produce such spectacular effects?</a:t>
            </a:r>
          </a:p>
          <a:p>
            <a:endParaRPr lang="en-AU" dirty="0" smtClean="0"/>
          </a:p>
          <a:p>
            <a:r>
              <a:rPr lang="en-AU" dirty="0" smtClean="0"/>
              <a:t>The answer is that white light, radiated from the sun, is perhaps not really white at all! White light is every colour radiating together, and it is only when this light is split that we see the dazzling array of colour that we know</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922114"/>
          </a:xfrm>
        </p:spPr>
        <p:txBody>
          <a:bodyPr/>
          <a:lstStyle/>
          <a:p>
            <a:r>
              <a:rPr lang="en-AU" b="1" dirty="0" smtClean="0">
                <a:solidFill>
                  <a:srgbClr val="FF0000"/>
                </a:solidFill>
              </a:rPr>
              <a:t>REFRACTION AND FISHING</a:t>
            </a:r>
            <a:endParaRPr lang="en-AU" dirty="0"/>
          </a:p>
        </p:txBody>
      </p:sp>
      <p:sp>
        <p:nvSpPr>
          <p:cNvPr id="3" name="Content Placeholder 2"/>
          <p:cNvSpPr>
            <a:spLocks noGrp="1"/>
          </p:cNvSpPr>
          <p:nvPr>
            <p:ph idx="1"/>
          </p:nvPr>
        </p:nvSpPr>
        <p:spPr>
          <a:xfrm>
            <a:off x="251520" y="1124745"/>
            <a:ext cx="8568952" cy="3384376"/>
          </a:xfrm>
        </p:spPr>
        <p:txBody>
          <a:bodyPr>
            <a:normAutofit/>
          </a:bodyPr>
          <a:lstStyle/>
          <a:p>
            <a:r>
              <a:rPr lang="en-AU" sz="2800" dirty="0" smtClean="0"/>
              <a:t>Aim in front of the fish</a:t>
            </a:r>
          </a:p>
          <a:p>
            <a:r>
              <a:rPr lang="en-AU" sz="2800" dirty="0" smtClean="0"/>
              <a:t>Light </a:t>
            </a:r>
            <a:r>
              <a:rPr lang="en-AU" sz="2800" dirty="0" smtClean="0"/>
              <a:t>from the fish comes out of the water and bends away from the </a:t>
            </a:r>
            <a:r>
              <a:rPr lang="en-AU" sz="2800" dirty="0" smtClean="0"/>
              <a:t>normal (speed increases)</a:t>
            </a:r>
            <a:endParaRPr lang="en-AU" sz="2800" dirty="0" smtClean="0"/>
          </a:p>
          <a:p>
            <a:r>
              <a:rPr lang="en-AU" sz="2800" dirty="0" smtClean="0"/>
              <a:t>Our </a:t>
            </a:r>
            <a:r>
              <a:rPr lang="en-AU" sz="2800" dirty="0" smtClean="0"/>
              <a:t>brain knows that light travels in straight lines. For this reason, we think that the fish is located in a straight line from our eyes to the </a:t>
            </a:r>
            <a:r>
              <a:rPr lang="en-AU" sz="2800" dirty="0" smtClean="0"/>
              <a:t>water</a:t>
            </a:r>
            <a:endParaRPr lang="en-AU" sz="2800" dirty="0" smtClean="0"/>
          </a:p>
        </p:txBody>
      </p:sp>
      <p:pic>
        <p:nvPicPr>
          <p:cNvPr id="5" name="Picture 2" descr="http://www.internal.schools.net.au/edu/lesson_ideas/optics/images/fish_refraction.gif"/>
          <p:cNvPicPr>
            <a:picLocks noChangeAspect="1" noChangeArrowheads="1"/>
          </p:cNvPicPr>
          <p:nvPr/>
        </p:nvPicPr>
        <p:blipFill>
          <a:blip r:embed="rId3" cstate="print"/>
          <a:srcRect/>
          <a:stretch>
            <a:fillRect/>
          </a:stretch>
        </p:blipFill>
        <p:spPr bwMode="auto">
          <a:xfrm>
            <a:off x="1979712" y="4437112"/>
            <a:ext cx="4953372" cy="221367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922114"/>
          </a:xfrm>
        </p:spPr>
        <p:txBody>
          <a:bodyPr/>
          <a:lstStyle/>
          <a:p>
            <a:r>
              <a:rPr lang="en-AU" b="1" dirty="0" smtClean="0">
                <a:solidFill>
                  <a:srgbClr val="FF0000"/>
                </a:solidFill>
              </a:rPr>
              <a:t>TOTAL INTERNAL REFLECTION</a:t>
            </a:r>
            <a:endParaRPr lang="en-AU" dirty="0"/>
          </a:p>
        </p:txBody>
      </p:sp>
      <p:sp>
        <p:nvSpPr>
          <p:cNvPr id="3" name="Content Placeholder 2"/>
          <p:cNvSpPr>
            <a:spLocks noGrp="1"/>
          </p:cNvSpPr>
          <p:nvPr>
            <p:ph idx="1"/>
          </p:nvPr>
        </p:nvSpPr>
        <p:spPr>
          <a:xfrm>
            <a:off x="251520" y="1268760"/>
            <a:ext cx="8568952" cy="936104"/>
          </a:xfrm>
        </p:spPr>
        <p:txBody>
          <a:bodyPr>
            <a:normAutofit/>
          </a:bodyPr>
          <a:lstStyle/>
          <a:p>
            <a:r>
              <a:rPr lang="en-AU" b="1" dirty="0" smtClean="0">
                <a:solidFill>
                  <a:srgbClr val="00B0F0"/>
                </a:solidFill>
              </a:rPr>
              <a:t>Why do you think diamonds sparkle?</a:t>
            </a:r>
          </a:p>
        </p:txBody>
      </p:sp>
      <p:pic>
        <p:nvPicPr>
          <p:cNvPr id="44034" name="Picture 2" descr="http://www.a1-diamond.com/images/diamond.jpg"/>
          <p:cNvPicPr>
            <a:picLocks noChangeAspect="1" noChangeArrowheads="1"/>
          </p:cNvPicPr>
          <p:nvPr/>
        </p:nvPicPr>
        <p:blipFill>
          <a:blip r:embed="rId3" cstate="print"/>
          <a:srcRect/>
          <a:stretch>
            <a:fillRect/>
          </a:stretch>
        </p:blipFill>
        <p:spPr bwMode="auto">
          <a:xfrm>
            <a:off x="1331640" y="2204864"/>
            <a:ext cx="3744416" cy="386758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TOTAL INTERNAL REFLECTION</a:t>
            </a:r>
            <a:endParaRPr lang="en-AU" dirty="0"/>
          </a:p>
        </p:txBody>
      </p:sp>
      <p:sp>
        <p:nvSpPr>
          <p:cNvPr id="3" name="Content Placeholder 2"/>
          <p:cNvSpPr>
            <a:spLocks noGrp="1"/>
          </p:cNvSpPr>
          <p:nvPr>
            <p:ph idx="1"/>
          </p:nvPr>
        </p:nvSpPr>
        <p:spPr>
          <a:xfrm>
            <a:off x="457200" y="1600201"/>
            <a:ext cx="8229600" cy="2116832"/>
          </a:xfrm>
        </p:spPr>
        <p:txBody>
          <a:bodyPr/>
          <a:lstStyle/>
          <a:p>
            <a:r>
              <a:rPr lang="en-AU" dirty="0" smtClean="0"/>
              <a:t>Light is refracted </a:t>
            </a:r>
            <a:r>
              <a:rPr lang="en-AU" b="1" dirty="0" smtClean="0">
                <a:solidFill>
                  <a:srgbClr val="00B050"/>
                </a:solidFill>
              </a:rPr>
              <a:t>into</a:t>
            </a:r>
            <a:r>
              <a:rPr lang="en-AU" dirty="0" smtClean="0"/>
              <a:t> the diamond, then totally internally reflected twice </a:t>
            </a:r>
            <a:r>
              <a:rPr lang="en-AU" b="1" dirty="0" smtClean="0">
                <a:solidFill>
                  <a:srgbClr val="00B050"/>
                </a:solidFill>
              </a:rPr>
              <a:t>within</a:t>
            </a:r>
            <a:r>
              <a:rPr lang="en-AU" dirty="0" smtClean="0"/>
              <a:t> the diamond, producing the sparkle</a:t>
            </a:r>
            <a:endParaRPr lang="en-AU" dirty="0"/>
          </a:p>
        </p:txBody>
      </p:sp>
      <p:pic>
        <p:nvPicPr>
          <p:cNvPr id="6" name="Picture 5" descr="Picture 13.png"/>
          <p:cNvPicPr/>
          <p:nvPr/>
        </p:nvPicPr>
        <p:blipFill>
          <a:blip r:embed="rId3" cstate="print"/>
          <a:stretch>
            <a:fillRect/>
          </a:stretch>
        </p:blipFill>
        <p:spPr>
          <a:xfrm>
            <a:off x="2555776" y="3284984"/>
            <a:ext cx="3960440" cy="3096344"/>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922114"/>
          </a:xfrm>
        </p:spPr>
        <p:txBody>
          <a:bodyPr/>
          <a:lstStyle/>
          <a:p>
            <a:r>
              <a:rPr lang="en-AU" b="1" dirty="0" smtClean="0">
                <a:solidFill>
                  <a:srgbClr val="FF0000"/>
                </a:solidFill>
              </a:rPr>
              <a:t>TOTAL INTERNAL REFLECTION</a:t>
            </a:r>
            <a:endParaRPr lang="en-AU" dirty="0"/>
          </a:p>
        </p:txBody>
      </p:sp>
      <p:pic>
        <p:nvPicPr>
          <p:cNvPr id="39938" name="Picture 2"/>
          <p:cNvPicPr>
            <a:picLocks noChangeAspect="1" noChangeArrowheads="1"/>
          </p:cNvPicPr>
          <p:nvPr/>
        </p:nvPicPr>
        <p:blipFill>
          <a:blip r:embed="rId3" cstate="print"/>
          <a:srcRect/>
          <a:stretch>
            <a:fillRect/>
          </a:stretch>
        </p:blipFill>
        <p:spPr bwMode="auto">
          <a:xfrm>
            <a:off x="467544" y="2780928"/>
            <a:ext cx="8157324" cy="3312368"/>
          </a:xfrm>
          <a:prstGeom prst="rect">
            <a:avLst/>
          </a:prstGeom>
          <a:noFill/>
          <a:ln w="9525">
            <a:noFill/>
            <a:miter lim="800000"/>
            <a:headEnd/>
            <a:tailEnd/>
          </a:ln>
        </p:spPr>
      </p:pic>
      <p:sp>
        <p:nvSpPr>
          <p:cNvPr id="7" name="Content Placeholder 2"/>
          <p:cNvSpPr>
            <a:spLocks noGrp="1"/>
          </p:cNvSpPr>
          <p:nvPr>
            <p:ph idx="1"/>
          </p:nvPr>
        </p:nvSpPr>
        <p:spPr>
          <a:xfrm>
            <a:off x="251520" y="1268760"/>
            <a:ext cx="8568952" cy="3384376"/>
          </a:xfrm>
        </p:spPr>
        <p:txBody>
          <a:bodyPr>
            <a:normAutofit/>
          </a:bodyPr>
          <a:lstStyle/>
          <a:p>
            <a:r>
              <a:rPr lang="en-AU" b="1" dirty="0" smtClean="0">
                <a:solidFill>
                  <a:srgbClr val="00B0F0"/>
                </a:solidFill>
              </a:rPr>
              <a:t>What does total internal reflection mean? Use the following diagram to explain.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LENSES</a:t>
            </a:r>
            <a:endParaRPr lang="en-AU" b="1" dirty="0">
              <a:solidFill>
                <a:srgbClr val="D60093"/>
              </a:solidFill>
            </a:endParaRPr>
          </a:p>
        </p:txBody>
      </p:sp>
      <p:sp>
        <p:nvSpPr>
          <p:cNvPr id="3" name="Content Placeholder 2"/>
          <p:cNvSpPr>
            <a:spLocks noGrp="1"/>
          </p:cNvSpPr>
          <p:nvPr>
            <p:ph idx="1"/>
          </p:nvPr>
        </p:nvSpPr>
        <p:spPr/>
        <p:txBody>
          <a:bodyPr/>
          <a:lstStyle/>
          <a:p>
            <a:r>
              <a:rPr lang="en-AU" dirty="0" smtClean="0"/>
              <a:t>Look through a concave and then a convex lens at your classmates and at your book.</a:t>
            </a:r>
          </a:p>
          <a:p>
            <a:r>
              <a:rPr lang="en-AU" b="1" dirty="0" smtClean="0">
                <a:solidFill>
                  <a:srgbClr val="00B0F0"/>
                </a:solidFill>
              </a:rPr>
              <a:t>What do your friends look like through each of the lenses?</a:t>
            </a:r>
          </a:p>
          <a:p>
            <a:r>
              <a:rPr lang="en-AU" b="1" dirty="0" smtClean="0">
                <a:solidFill>
                  <a:srgbClr val="00B0F0"/>
                </a:solidFill>
              </a:rPr>
              <a:t>What does your book look like through each of the lenses?</a:t>
            </a:r>
          </a:p>
          <a:p>
            <a:r>
              <a:rPr lang="en-AU" b="1" dirty="0" smtClean="0">
                <a:solidFill>
                  <a:srgbClr val="00B0F0"/>
                </a:solidFill>
              </a:rPr>
              <a:t>Suggest some uses for each type of lens.</a:t>
            </a:r>
          </a:p>
          <a:p>
            <a:endParaRPr lang="en-A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b="1" dirty="0" smtClean="0">
                <a:solidFill>
                  <a:srgbClr val="D60093"/>
                </a:solidFill>
              </a:rPr>
              <a:t>CONVEX LENSES</a:t>
            </a:r>
            <a:endParaRPr lang="en-AU" dirty="0"/>
          </a:p>
        </p:txBody>
      </p:sp>
      <p:sp>
        <p:nvSpPr>
          <p:cNvPr id="3" name="Content Placeholder 2"/>
          <p:cNvSpPr>
            <a:spLocks noGrp="1"/>
          </p:cNvSpPr>
          <p:nvPr>
            <p:ph idx="1"/>
          </p:nvPr>
        </p:nvSpPr>
        <p:spPr>
          <a:xfrm>
            <a:off x="467544" y="1196753"/>
            <a:ext cx="8229600" cy="1800200"/>
          </a:xfrm>
        </p:spPr>
        <p:txBody>
          <a:bodyPr/>
          <a:lstStyle/>
          <a:p>
            <a:r>
              <a:rPr lang="en-AU" dirty="0" smtClean="0"/>
              <a:t>Also called </a:t>
            </a:r>
            <a:r>
              <a:rPr lang="en-AU" b="1" dirty="0" smtClean="0">
                <a:solidFill>
                  <a:srgbClr val="00B050"/>
                </a:solidFill>
              </a:rPr>
              <a:t>converging</a:t>
            </a:r>
            <a:r>
              <a:rPr lang="en-AU" dirty="0" smtClean="0"/>
              <a:t> lenses because they focus parallel light rays to a point</a:t>
            </a:r>
          </a:p>
          <a:p>
            <a:r>
              <a:rPr lang="en-AU" dirty="0" smtClean="0"/>
              <a:t>Your eyes contain these type of lenses</a:t>
            </a:r>
            <a:endParaRPr lang="en-AU" dirty="0"/>
          </a:p>
        </p:txBody>
      </p:sp>
      <p:sp>
        <p:nvSpPr>
          <p:cNvPr id="6" name="Content Placeholder 2"/>
          <p:cNvSpPr txBox="1">
            <a:spLocks/>
          </p:cNvSpPr>
          <p:nvPr/>
        </p:nvSpPr>
        <p:spPr>
          <a:xfrm>
            <a:off x="5868144" y="3645024"/>
            <a:ext cx="2988840" cy="2232248"/>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Parallel rays come to a focus after passing through a convex lens</a:t>
            </a: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6"/>
          <p:cNvPicPr/>
          <p:nvPr/>
        </p:nvPicPr>
        <p:blipFill>
          <a:blip r:embed="rId3" cstate="print"/>
          <a:srcRect/>
          <a:stretch>
            <a:fillRect/>
          </a:stretch>
        </p:blipFill>
        <p:spPr bwMode="auto">
          <a:xfrm>
            <a:off x="467544" y="3068960"/>
            <a:ext cx="1944216" cy="2016224"/>
          </a:xfrm>
          <a:prstGeom prst="rect">
            <a:avLst/>
          </a:prstGeom>
          <a:noFill/>
          <a:ln w="9525">
            <a:noFill/>
            <a:miter lim="800000"/>
            <a:headEnd/>
            <a:tailEnd/>
          </a:ln>
        </p:spPr>
      </p:pic>
      <p:pic>
        <p:nvPicPr>
          <p:cNvPr id="8" name="Picture 7" descr="Picture 15.png"/>
          <p:cNvPicPr/>
          <p:nvPr/>
        </p:nvPicPr>
        <p:blipFill>
          <a:blip r:embed="rId4" cstate="print"/>
          <a:stretch>
            <a:fillRect/>
          </a:stretch>
        </p:blipFill>
        <p:spPr>
          <a:xfrm>
            <a:off x="2771800" y="3429000"/>
            <a:ext cx="3024336" cy="280831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PRAC</a:t>
            </a:r>
            <a:endParaRPr lang="en-AU" dirty="0"/>
          </a:p>
        </p:txBody>
      </p:sp>
      <p:sp>
        <p:nvSpPr>
          <p:cNvPr id="3" name="Content Placeholder 2"/>
          <p:cNvSpPr>
            <a:spLocks noGrp="1"/>
          </p:cNvSpPr>
          <p:nvPr>
            <p:ph idx="1"/>
          </p:nvPr>
        </p:nvSpPr>
        <p:spPr/>
        <p:txBody>
          <a:bodyPr/>
          <a:lstStyle/>
          <a:p>
            <a:r>
              <a:rPr lang="en-AU" dirty="0" smtClean="0"/>
              <a:t>Complete ‘Investigating Convex Lenses’ Prac</a:t>
            </a:r>
          </a:p>
          <a:p>
            <a:endParaRPr lang="en-A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b="1" dirty="0" smtClean="0">
                <a:solidFill>
                  <a:srgbClr val="D60093"/>
                </a:solidFill>
              </a:rPr>
              <a:t>CONVEX LENSES</a:t>
            </a:r>
            <a:endParaRPr lang="en-AU" dirty="0"/>
          </a:p>
        </p:txBody>
      </p:sp>
      <p:sp>
        <p:nvSpPr>
          <p:cNvPr id="7" name="Content Placeholder 2"/>
          <p:cNvSpPr txBox="1">
            <a:spLocks/>
          </p:cNvSpPr>
          <p:nvPr/>
        </p:nvSpPr>
        <p:spPr>
          <a:xfrm>
            <a:off x="539552" y="1196752"/>
            <a:ext cx="7128792" cy="72008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1" i="0" u="none" strike="noStrike" kern="1200" cap="none" spc="0" normalizeH="0" baseline="0" noProof="0" dirty="0" smtClean="0">
                <a:ln>
                  <a:noFill/>
                </a:ln>
                <a:solidFill>
                  <a:srgbClr val="00B0F0"/>
                </a:solidFill>
                <a:effectLst/>
                <a:uLnTx/>
                <a:uFillTx/>
                <a:latin typeface="+mn-lt"/>
                <a:ea typeface="+mn-ea"/>
                <a:cs typeface="+mn-cs"/>
              </a:rPr>
              <a:t>Were the images upright or inverted?</a:t>
            </a:r>
            <a:endParaRPr kumimoji="0" lang="en-AU" sz="3200" b="1" i="0" u="none" strike="noStrike" kern="1200" cap="none" spc="0" normalizeH="0" baseline="0" noProof="0" dirty="0">
              <a:ln>
                <a:noFill/>
              </a:ln>
              <a:solidFill>
                <a:srgbClr val="00B0F0"/>
              </a:solidFill>
              <a:effectLst/>
              <a:uLnTx/>
              <a:uFillTx/>
              <a:latin typeface="+mn-lt"/>
              <a:ea typeface="+mn-ea"/>
              <a:cs typeface="+mn-cs"/>
            </a:endParaRPr>
          </a:p>
        </p:txBody>
      </p:sp>
      <p:pic>
        <p:nvPicPr>
          <p:cNvPr id="1027" name="Picture 3"/>
          <p:cNvPicPr>
            <a:picLocks noChangeAspect="1" noChangeArrowheads="1"/>
          </p:cNvPicPr>
          <p:nvPr/>
        </p:nvPicPr>
        <p:blipFill>
          <a:blip r:embed="rId2" cstate="print"/>
          <a:srcRect/>
          <a:stretch>
            <a:fillRect/>
          </a:stretch>
        </p:blipFill>
        <p:spPr bwMode="auto">
          <a:xfrm>
            <a:off x="251520" y="1916832"/>
            <a:ext cx="6336704" cy="4465258"/>
          </a:xfrm>
          <a:prstGeom prst="rect">
            <a:avLst/>
          </a:prstGeom>
          <a:noFill/>
          <a:ln w="9525">
            <a:noFill/>
            <a:miter lim="800000"/>
            <a:headEnd/>
            <a:tailEnd/>
          </a:ln>
        </p:spPr>
      </p:pic>
      <p:sp>
        <p:nvSpPr>
          <p:cNvPr id="30" name="Content Placeholder 2"/>
          <p:cNvSpPr>
            <a:spLocks noGrp="1"/>
          </p:cNvSpPr>
          <p:nvPr>
            <p:ph idx="1"/>
          </p:nvPr>
        </p:nvSpPr>
        <p:spPr>
          <a:xfrm>
            <a:off x="6444208" y="2708920"/>
            <a:ext cx="2448272" cy="3600400"/>
          </a:xfrm>
        </p:spPr>
        <p:txBody>
          <a:bodyPr>
            <a:normAutofit/>
          </a:bodyPr>
          <a:lstStyle/>
          <a:p>
            <a:r>
              <a:rPr lang="en-AU" dirty="0" smtClean="0"/>
              <a:t>If the object is not past the focal length, the image is </a:t>
            </a:r>
            <a:r>
              <a:rPr lang="en-AU" b="1" dirty="0" smtClean="0">
                <a:solidFill>
                  <a:srgbClr val="00B050"/>
                </a:solidFill>
              </a:rPr>
              <a:t>upright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b="1" dirty="0" smtClean="0">
                <a:solidFill>
                  <a:srgbClr val="D60093"/>
                </a:solidFill>
              </a:rPr>
              <a:t>CONVEX LENSES</a:t>
            </a:r>
            <a:endParaRPr lang="en-AU" dirty="0"/>
          </a:p>
        </p:txBody>
      </p:sp>
      <p:sp>
        <p:nvSpPr>
          <p:cNvPr id="7" name="Content Placeholder 2"/>
          <p:cNvSpPr txBox="1">
            <a:spLocks/>
          </p:cNvSpPr>
          <p:nvPr/>
        </p:nvSpPr>
        <p:spPr>
          <a:xfrm>
            <a:off x="539552" y="1196752"/>
            <a:ext cx="7128792" cy="72008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1" i="0" u="none" strike="noStrike" kern="1200" cap="none" spc="0" normalizeH="0" baseline="0" noProof="0" dirty="0" smtClean="0">
                <a:ln>
                  <a:noFill/>
                </a:ln>
                <a:solidFill>
                  <a:srgbClr val="00B0F0"/>
                </a:solidFill>
                <a:effectLst/>
                <a:uLnTx/>
                <a:uFillTx/>
                <a:latin typeface="+mn-lt"/>
                <a:ea typeface="+mn-ea"/>
                <a:cs typeface="+mn-cs"/>
              </a:rPr>
              <a:t>Were the images upright or inverted?</a:t>
            </a:r>
            <a:endParaRPr kumimoji="0" lang="en-AU" sz="3200" b="1" i="0" u="none" strike="noStrike" kern="1200" cap="none" spc="0" normalizeH="0" baseline="0" noProof="0" dirty="0">
              <a:ln>
                <a:noFill/>
              </a:ln>
              <a:solidFill>
                <a:srgbClr val="00B0F0"/>
              </a:solidFill>
              <a:effectLst/>
              <a:uLnTx/>
              <a:uFillTx/>
              <a:latin typeface="+mn-lt"/>
              <a:ea typeface="+mn-ea"/>
              <a:cs typeface="+mn-cs"/>
            </a:endParaRPr>
          </a:p>
        </p:txBody>
      </p:sp>
      <p:pic>
        <p:nvPicPr>
          <p:cNvPr id="2050" name="Picture 2"/>
          <p:cNvPicPr>
            <a:picLocks noChangeAspect="1" noChangeArrowheads="1"/>
          </p:cNvPicPr>
          <p:nvPr/>
        </p:nvPicPr>
        <p:blipFill>
          <a:blip r:embed="rId2" cstate="print"/>
          <a:srcRect/>
          <a:stretch>
            <a:fillRect/>
          </a:stretch>
        </p:blipFill>
        <p:spPr bwMode="auto">
          <a:xfrm>
            <a:off x="323528" y="1988840"/>
            <a:ext cx="6264696" cy="3508511"/>
          </a:xfrm>
          <a:prstGeom prst="rect">
            <a:avLst/>
          </a:prstGeom>
          <a:noFill/>
          <a:ln w="9525">
            <a:noFill/>
            <a:miter lim="800000"/>
            <a:headEnd/>
            <a:tailEnd/>
          </a:ln>
        </p:spPr>
      </p:pic>
      <p:sp>
        <p:nvSpPr>
          <p:cNvPr id="18" name="Content Placeholder 2"/>
          <p:cNvSpPr>
            <a:spLocks noGrp="1"/>
          </p:cNvSpPr>
          <p:nvPr>
            <p:ph idx="1"/>
          </p:nvPr>
        </p:nvSpPr>
        <p:spPr>
          <a:xfrm>
            <a:off x="6228184" y="2636912"/>
            <a:ext cx="2520280" cy="3672408"/>
          </a:xfrm>
        </p:spPr>
        <p:txBody>
          <a:bodyPr>
            <a:normAutofit/>
          </a:bodyPr>
          <a:lstStyle/>
          <a:p>
            <a:r>
              <a:rPr lang="en-AU" dirty="0" smtClean="0"/>
              <a:t>If the object is past the focal length, the image is </a:t>
            </a:r>
            <a:r>
              <a:rPr lang="en-AU" b="1" dirty="0" smtClean="0">
                <a:solidFill>
                  <a:srgbClr val="00B050"/>
                </a:solidFill>
              </a:rPr>
              <a:t>inverted</a:t>
            </a:r>
            <a:endParaRPr lang="en-AU"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b="1" dirty="0" smtClean="0">
                <a:solidFill>
                  <a:srgbClr val="D60093"/>
                </a:solidFill>
              </a:rPr>
              <a:t>CONVEX LENSES</a:t>
            </a:r>
            <a:endParaRPr lang="en-AU" dirty="0"/>
          </a:p>
        </p:txBody>
      </p:sp>
      <p:sp>
        <p:nvSpPr>
          <p:cNvPr id="7" name="Content Placeholder 2"/>
          <p:cNvSpPr txBox="1">
            <a:spLocks/>
          </p:cNvSpPr>
          <p:nvPr/>
        </p:nvSpPr>
        <p:spPr>
          <a:xfrm>
            <a:off x="539552" y="1196752"/>
            <a:ext cx="7128792" cy="72008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1" i="0" u="none" strike="noStrike" kern="1200" cap="none" spc="0" normalizeH="0" baseline="0" noProof="0" dirty="0" smtClean="0">
                <a:ln>
                  <a:noFill/>
                </a:ln>
                <a:solidFill>
                  <a:srgbClr val="00B0F0"/>
                </a:solidFill>
                <a:effectLst/>
                <a:uLnTx/>
                <a:uFillTx/>
                <a:latin typeface="+mn-lt"/>
                <a:ea typeface="+mn-ea"/>
                <a:cs typeface="+mn-cs"/>
              </a:rPr>
              <a:t>Was the image bigger or smaller?</a:t>
            </a:r>
            <a:endParaRPr kumimoji="0" lang="en-AU" sz="3200" b="1" i="0" u="none" strike="noStrike" kern="1200" cap="none" spc="0" normalizeH="0" baseline="0" noProof="0" dirty="0">
              <a:ln>
                <a:noFill/>
              </a:ln>
              <a:solidFill>
                <a:srgbClr val="00B0F0"/>
              </a:solidFill>
              <a:effectLst/>
              <a:uLnTx/>
              <a:uFillTx/>
              <a:latin typeface="+mn-lt"/>
              <a:ea typeface="+mn-ea"/>
              <a:cs typeface="+mn-cs"/>
            </a:endParaRPr>
          </a:p>
        </p:txBody>
      </p:sp>
      <p:pic>
        <p:nvPicPr>
          <p:cNvPr id="3074" name="Picture 2"/>
          <p:cNvPicPr>
            <a:picLocks noChangeAspect="1" noChangeArrowheads="1"/>
          </p:cNvPicPr>
          <p:nvPr/>
        </p:nvPicPr>
        <p:blipFill>
          <a:blip r:embed="rId2" cstate="print"/>
          <a:srcRect/>
          <a:stretch>
            <a:fillRect/>
          </a:stretch>
        </p:blipFill>
        <p:spPr bwMode="auto">
          <a:xfrm>
            <a:off x="395536" y="1988840"/>
            <a:ext cx="7056784" cy="4391025"/>
          </a:xfrm>
          <a:prstGeom prst="rect">
            <a:avLst/>
          </a:prstGeom>
          <a:noFill/>
          <a:ln w="9525">
            <a:noFill/>
            <a:miter lim="800000"/>
            <a:headEnd/>
            <a:tailEnd/>
          </a:ln>
        </p:spPr>
      </p:pic>
      <p:sp>
        <p:nvSpPr>
          <p:cNvPr id="24" name="Content Placeholder 2"/>
          <p:cNvSpPr>
            <a:spLocks noGrp="1"/>
          </p:cNvSpPr>
          <p:nvPr>
            <p:ph idx="1"/>
          </p:nvPr>
        </p:nvSpPr>
        <p:spPr>
          <a:xfrm>
            <a:off x="6012160" y="2924944"/>
            <a:ext cx="2952328" cy="3456384"/>
          </a:xfrm>
        </p:spPr>
        <p:txBody>
          <a:bodyPr>
            <a:normAutofit fontScale="92500" lnSpcReduction="20000"/>
          </a:bodyPr>
          <a:lstStyle/>
          <a:p>
            <a:r>
              <a:rPr lang="en-AU" dirty="0" smtClean="0"/>
              <a:t>Images may be </a:t>
            </a:r>
            <a:r>
              <a:rPr lang="en-AU" b="1" dirty="0" smtClean="0">
                <a:solidFill>
                  <a:srgbClr val="00B050"/>
                </a:solidFill>
              </a:rPr>
              <a:t>bigger </a:t>
            </a:r>
            <a:r>
              <a:rPr lang="en-AU" dirty="0" smtClean="0"/>
              <a:t>or</a:t>
            </a:r>
            <a:r>
              <a:rPr lang="en-AU" b="1" dirty="0" smtClean="0">
                <a:solidFill>
                  <a:srgbClr val="00B050"/>
                </a:solidFill>
              </a:rPr>
              <a:t> smaller</a:t>
            </a:r>
          </a:p>
          <a:p>
            <a:r>
              <a:rPr lang="en-AU" dirty="0" smtClean="0"/>
              <a:t>However, images are mostly bigger than the real object</a:t>
            </a:r>
            <a:endParaRPr lang="en-AU"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4678"/>
            <a:ext cx="8229600" cy="1143000"/>
          </a:xfrm>
        </p:spPr>
        <p:txBody>
          <a:bodyPr>
            <a:normAutofit fontScale="90000"/>
          </a:bodyPr>
          <a:lstStyle/>
          <a:p>
            <a:r>
              <a:rPr lang="en-AU" b="1" dirty="0" smtClean="0">
                <a:solidFill>
                  <a:srgbClr val="00B0F0"/>
                </a:solidFill>
              </a:rPr>
              <a:t>What are the colours that make up white light?</a:t>
            </a:r>
            <a:endParaRPr lang="en-AU" b="1" dirty="0">
              <a:solidFill>
                <a:srgbClr val="00B0F0"/>
              </a:solidFill>
            </a:endParaRPr>
          </a:p>
        </p:txBody>
      </p:sp>
      <p:pic>
        <p:nvPicPr>
          <p:cNvPr id="8194" name="Picture 2" descr="http://stereo.gsfc.nasa.gov/img/spectrum.jpg"/>
          <p:cNvPicPr>
            <a:picLocks noChangeAspect="1" noChangeArrowheads="1"/>
          </p:cNvPicPr>
          <p:nvPr/>
        </p:nvPicPr>
        <p:blipFill>
          <a:blip r:embed="rId3" cstate="print"/>
          <a:srcRect/>
          <a:stretch>
            <a:fillRect/>
          </a:stretch>
        </p:blipFill>
        <p:spPr bwMode="auto">
          <a:xfrm>
            <a:off x="3491880" y="1916832"/>
            <a:ext cx="5364088" cy="3696264"/>
          </a:xfrm>
          <a:prstGeom prst="rect">
            <a:avLst/>
          </a:prstGeom>
          <a:noFill/>
        </p:spPr>
      </p:pic>
      <p:sp>
        <p:nvSpPr>
          <p:cNvPr id="5" name="Subtitle 2"/>
          <p:cNvSpPr txBox="1">
            <a:spLocks/>
          </p:cNvSpPr>
          <p:nvPr/>
        </p:nvSpPr>
        <p:spPr>
          <a:xfrm>
            <a:off x="899592" y="3068960"/>
            <a:ext cx="2520280" cy="576064"/>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White light =</a:t>
            </a:r>
          </a:p>
        </p:txBody>
      </p:sp>
      <p:sp>
        <p:nvSpPr>
          <p:cNvPr id="6" name="Subtitle 2"/>
          <p:cNvSpPr txBox="1">
            <a:spLocks/>
          </p:cNvSpPr>
          <p:nvPr/>
        </p:nvSpPr>
        <p:spPr>
          <a:xfrm>
            <a:off x="4499992" y="5733256"/>
            <a:ext cx="3200400" cy="576064"/>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ROY G BIV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b="1" dirty="0" smtClean="0">
                <a:solidFill>
                  <a:srgbClr val="D60093"/>
                </a:solidFill>
              </a:rPr>
              <a:t>CONVEX LENSES</a:t>
            </a:r>
            <a:endParaRPr lang="en-AU" dirty="0"/>
          </a:p>
        </p:txBody>
      </p:sp>
      <p:sp>
        <p:nvSpPr>
          <p:cNvPr id="7" name="Content Placeholder 2"/>
          <p:cNvSpPr txBox="1">
            <a:spLocks/>
          </p:cNvSpPr>
          <p:nvPr/>
        </p:nvSpPr>
        <p:spPr>
          <a:xfrm>
            <a:off x="539552" y="1196752"/>
            <a:ext cx="7128792" cy="72008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1" i="0" u="none" strike="noStrike" kern="1200" cap="none" spc="0" normalizeH="0" baseline="0" noProof="0" dirty="0" smtClean="0">
                <a:ln>
                  <a:noFill/>
                </a:ln>
                <a:solidFill>
                  <a:srgbClr val="00B0F0"/>
                </a:solidFill>
                <a:effectLst/>
                <a:uLnTx/>
                <a:uFillTx/>
                <a:latin typeface="+mn-lt"/>
                <a:ea typeface="+mn-ea"/>
                <a:cs typeface="+mn-cs"/>
              </a:rPr>
              <a:t>Was the image bigger or smaller?</a:t>
            </a:r>
            <a:endParaRPr kumimoji="0" lang="en-AU" sz="3200" b="1" i="0" u="none" strike="noStrike" kern="1200" cap="none" spc="0" normalizeH="0" baseline="0" noProof="0" dirty="0">
              <a:ln>
                <a:noFill/>
              </a:ln>
              <a:solidFill>
                <a:srgbClr val="00B0F0"/>
              </a:solidFill>
              <a:effectLst/>
              <a:uLnTx/>
              <a:uFillTx/>
              <a:latin typeface="+mn-lt"/>
              <a:ea typeface="+mn-ea"/>
              <a:cs typeface="+mn-cs"/>
            </a:endParaRPr>
          </a:p>
        </p:txBody>
      </p:sp>
      <p:pic>
        <p:nvPicPr>
          <p:cNvPr id="3074" name="Picture 2"/>
          <p:cNvPicPr>
            <a:picLocks noChangeAspect="1" noChangeArrowheads="1"/>
          </p:cNvPicPr>
          <p:nvPr/>
        </p:nvPicPr>
        <p:blipFill>
          <a:blip r:embed="rId2" cstate="print"/>
          <a:srcRect/>
          <a:stretch>
            <a:fillRect/>
          </a:stretch>
        </p:blipFill>
        <p:spPr bwMode="auto">
          <a:xfrm>
            <a:off x="395536" y="1988840"/>
            <a:ext cx="7056784" cy="4391025"/>
          </a:xfrm>
          <a:prstGeom prst="rect">
            <a:avLst/>
          </a:prstGeom>
          <a:noFill/>
          <a:ln w="9525">
            <a:noFill/>
            <a:miter lim="800000"/>
            <a:headEnd/>
            <a:tailEnd/>
          </a:ln>
        </p:spPr>
      </p:pic>
      <p:sp>
        <p:nvSpPr>
          <p:cNvPr id="8" name="TextBox 7"/>
          <p:cNvSpPr txBox="1"/>
          <p:nvPr/>
        </p:nvSpPr>
        <p:spPr>
          <a:xfrm>
            <a:off x="5940152" y="4005064"/>
            <a:ext cx="2808312" cy="2246769"/>
          </a:xfrm>
          <a:prstGeom prst="rect">
            <a:avLst/>
          </a:prstGeom>
          <a:noFill/>
        </p:spPr>
        <p:txBody>
          <a:bodyPr wrap="square" rtlCol="0">
            <a:spAutoFit/>
          </a:bodyPr>
          <a:lstStyle/>
          <a:p>
            <a:r>
              <a:rPr lang="en-AU" sz="2800" dirty="0" smtClean="0"/>
              <a:t>Where would the object have to be for the image to be smaller than the object?</a:t>
            </a:r>
            <a:endParaRPr lang="en-AU" sz="2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CONVEX LENSES</a:t>
            </a:r>
            <a:endParaRPr lang="en-AU" dirty="0"/>
          </a:p>
        </p:txBody>
      </p:sp>
      <p:sp>
        <p:nvSpPr>
          <p:cNvPr id="3" name="Content Placeholder 2"/>
          <p:cNvSpPr>
            <a:spLocks noGrp="1"/>
          </p:cNvSpPr>
          <p:nvPr>
            <p:ph idx="1"/>
          </p:nvPr>
        </p:nvSpPr>
        <p:spPr/>
        <p:txBody>
          <a:bodyPr/>
          <a:lstStyle/>
          <a:p>
            <a:pPr lvl="0"/>
            <a:r>
              <a:rPr lang="en-AU" b="1" dirty="0" smtClean="0">
                <a:solidFill>
                  <a:srgbClr val="00B0F0"/>
                </a:solidFill>
              </a:rPr>
              <a:t>Why did the plastic lens and glass lens have different focal lengths?</a:t>
            </a:r>
          </a:p>
          <a:p>
            <a:endParaRPr lang="en-A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CONVEX LENSES</a:t>
            </a:r>
            <a:endParaRPr lang="en-AU" dirty="0"/>
          </a:p>
        </p:txBody>
      </p:sp>
      <p:sp>
        <p:nvSpPr>
          <p:cNvPr id="3" name="Content Placeholder 2"/>
          <p:cNvSpPr>
            <a:spLocks noGrp="1"/>
          </p:cNvSpPr>
          <p:nvPr>
            <p:ph idx="1"/>
          </p:nvPr>
        </p:nvSpPr>
        <p:spPr/>
        <p:txBody>
          <a:bodyPr/>
          <a:lstStyle/>
          <a:p>
            <a:pPr lvl="0"/>
            <a:r>
              <a:rPr lang="en-AU" b="1" dirty="0" smtClean="0">
                <a:solidFill>
                  <a:srgbClr val="00B0F0"/>
                </a:solidFill>
              </a:rPr>
              <a:t>What is the relationship between focal length and thickness?</a:t>
            </a:r>
          </a:p>
          <a:p>
            <a:endParaRPr lang="en-AU" dirty="0"/>
          </a:p>
        </p:txBody>
      </p:sp>
      <p:pic>
        <p:nvPicPr>
          <p:cNvPr id="4" name="Picture 2" descr="http://www.stormthecastle.com/how-to-make-a/images/lens-focal-length.jpg"/>
          <p:cNvPicPr>
            <a:picLocks noChangeAspect="1" noChangeArrowheads="1"/>
          </p:cNvPicPr>
          <p:nvPr/>
        </p:nvPicPr>
        <p:blipFill>
          <a:blip r:embed="rId3" cstate="print"/>
          <a:srcRect/>
          <a:stretch>
            <a:fillRect/>
          </a:stretch>
        </p:blipFill>
        <p:spPr bwMode="auto">
          <a:xfrm>
            <a:off x="971599" y="2996952"/>
            <a:ext cx="6612977" cy="324036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AU" b="1" dirty="0" smtClean="0">
                <a:solidFill>
                  <a:srgbClr val="D60093"/>
                </a:solidFill>
              </a:rPr>
              <a:t>CONCAVE LENSES</a:t>
            </a:r>
            <a:endParaRPr lang="en-AU" dirty="0"/>
          </a:p>
        </p:txBody>
      </p:sp>
      <p:sp>
        <p:nvSpPr>
          <p:cNvPr id="3" name="Content Placeholder 2"/>
          <p:cNvSpPr>
            <a:spLocks noGrp="1"/>
          </p:cNvSpPr>
          <p:nvPr>
            <p:ph idx="1"/>
          </p:nvPr>
        </p:nvSpPr>
        <p:spPr>
          <a:xfrm>
            <a:off x="467544" y="1196753"/>
            <a:ext cx="8229600" cy="3312368"/>
          </a:xfrm>
        </p:spPr>
        <p:txBody>
          <a:bodyPr/>
          <a:lstStyle/>
          <a:p>
            <a:r>
              <a:rPr lang="en-AU" sz="2800" dirty="0" smtClean="0"/>
              <a:t>A concave lens can be easily recognised by its thicker rim</a:t>
            </a:r>
          </a:p>
          <a:p>
            <a:r>
              <a:rPr lang="en-AU" sz="2800" dirty="0" smtClean="0"/>
              <a:t>Also called </a:t>
            </a:r>
            <a:r>
              <a:rPr lang="en-AU" sz="2800" b="1" dirty="0" smtClean="0">
                <a:solidFill>
                  <a:srgbClr val="00B050"/>
                </a:solidFill>
              </a:rPr>
              <a:t>diverging </a:t>
            </a:r>
            <a:r>
              <a:rPr lang="en-AU" sz="2800" dirty="0" smtClean="0"/>
              <a:t>lenses because they spread out parallel rays of light</a:t>
            </a:r>
          </a:p>
          <a:p>
            <a:r>
              <a:rPr lang="en-AU" sz="2800" dirty="0" smtClean="0"/>
              <a:t>Produce images that are always upright, smaller in size and virtual in nature</a:t>
            </a:r>
          </a:p>
          <a:p>
            <a:endParaRPr lang="en-AU" dirty="0"/>
          </a:p>
        </p:txBody>
      </p:sp>
      <p:pic>
        <p:nvPicPr>
          <p:cNvPr id="5" name="Picture 4" descr="Picture 18.png"/>
          <p:cNvPicPr/>
          <p:nvPr/>
        </p:nvPicPr>
        <p:blipFill>
          <a:blip r:embed="rId3" cstate="print"/>
          <a:stretch>
            <a:fillRect/>
          </a:stretch>
        </p:blipFill>
        <p:spPr>
          <a:xfrm>
            <a:off x="5148064" y="3645024"/>
            <a:ext cx="3240360" cy="2880320"/>
          </a:xfrm>
          <a:prstGeom prst="rect">
            <a:avLst/>
          </a:prstGeom>
        </p:spPr>
      </p:pic>
      <p:pic>
        <p:nvPicPr>
          <p:cNvPr id="6" name="Picture 5"/>
          <p:cNvPicPr/>
          <p:nvPr/>
        </p:nvPicPr>
        <p:blipFill>
          <a:blip r:embed="rId4" cstate="print"/>
          <a:srcRect/>
          <a:stretch>
            <a:fillRect/>
          </a:stretch>
        </p:blipFill>
        <p:spPr bwMode="auto">
          <a:xfrm>
            <a:off x="971600" y="4293096"/>
            <a:ext cx="1872208" cy="2232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REAL AND VIRTUAL IMAGES</a:t>
            </a:r>
            <a:endParaRPr lang="en-AU" dirty="0"/>
          </a:p>
        </p:txBody>
      </p:sp>
      <p:sp>
        <p:nvSpPr>
          <p:cNvPr id="3" name="Content Placeholder 2"/>
          <p:cNvSpPr>
            <a:spLocks noGrp="1"/>
          </p:cNvSpPr>
          <p:nvPr>
            <p:ph idx="1"/>
          </p:nvPr>
        </p:nvSpPr>
        <p:spPr/>
        <p:txBody>
          <a:bodyPr/>
          <a:lstStyle/>
          <a:p>
            <a:r>
              <a:rPr lang="en-AU" dirty="0" smtClean="0"/>
              <a:t>Virtual images are seen on a mirror</a:t>
            </a:r>
          </a:p>
          <a:p>
            <a:r>
              <a:rPr lang="en-AU" dirty="0" smtClean="0"/>
              <a:t>Real images can be projected on a screen</a:t>
            </a:r>
            <a:endParaRPr lang="en-A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CONCAVE LENSES</a:t>
            </a:r>
            <a:endParaRPr lang="en-AU" dirty="0"/>
          </a:p>
        </p:txBody>
      </p:sp>
      <p:sp>
        <p:nvSpPr>
          <p:cNvPr id="3" name="Content Placeholder 2"/>
          <p:cNvSpPr>
            <a:spLocks noGrp="1"/>
          </p:cNvSpPr>
          <p:nvPr>
            <p:ph idx="1"/>
          </p:nvPr>
        </p:nvSpPr>
        <p:spPr/>
        <p:txBody>
          <a:bodyPr/>
          <a:lstStyle/>
          <a:p>
            <a:r>
              <a:rPr lang="en-AU" dirty="0" smtClean="0"/>
              <a:t>Use a concave lens to try to obtain an image of your laboratory windows.</a:t>
            </a:r>
          </a:p>
          <a:p>
            <a:r>
              <a:rPr lang="en-AU" dirty="0" smtClean="0"/>
              <a:t>What do you find?</a:t>
            </a:r>
          </a:p>
          <a:p>
            <a:endParaRPr lang="en-AU" b="1" dirty="0" smtClean="0">
              <a:solidFill>
                <a:srgbClr val="00B0F0"/>
              </a:solidFill>
            </a:endParaRPr>
          </a:p>
          <a:p>
            <a:endParaRPr lang="en-A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PRAC</a:t>
            </a:r>
            <a:endParaRPr lang="en-AU" dirty="0"/>
          </a:p>
        </p:txBody>
      </p:sp>
      <p:sp>
        <p:nvSpPr>
          <p:cNvPr id="3" name="Content Placeholder 2"/>
          <p:cNvSpPr>
            <a:spLocks noGrp="1"/>
          </p:cNvSpPr>
          <p:nvPr>
            <p:ph idx="1"/>
          </p:nvPr>
        </p:nvSpPr>
        <p:spPr/>
        <p:txBody>
          <a:bodyPr/>
          <a:lstStyle/>
          <a:p>
            <a:r>
              <a:rPr lang="en-AU" dirty="0" smtClean="0"/>
              <a:t>Complete ‘Investigating Concave Lenses’ Prac</a:t>
            </a:r>
          </a:p>
          <a:p>
            <a:endParaRPr lang="en-AU" b="1" dirty="0" smtClean="0">
              <a:solidFill>
                <a:srgbClr val="00B0F0"/>
              </a:solidFill>
            </a:endParaRPr>
          </a:p>
          <a:p>
            <a:endParaRPr lang="en-A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Re-Cap</a:t>
            </a:r>
            <a:endParaRPr lang="en-AU" dirty="0"/>
          </a:p>
        </p:txBody>
      </p:sp>
      <p:sp>
        <p:nvSpPr>
          <p:cNvPr id="3" name="Content Placeholder 2"/>
          <p:cNvSpPr>
            <a:spLocks noGrp="1"/>
          </p:cNvSpPr>
          <p:nvPr>
            <p:ph idx="1"/>
          </p:nvPr>
        </p:nvSpPr>
        <p:spPr/>
        <p:txBody>
          <a:bodyPr/>
          <a:lstStyle/>
          <a:p>
            <a:r>
              <a:rPr lang="en-AU" dirty="0" smtClean="0"/>
              <a:t>What have you learnt about lenses and light so far?</a:t>
            </a:r>
          </a:p>
          <a:p>
            <a:endParaRPr lang="en-AU" b="1" dirty="0" smtClean="0">
              <a:solidFill>
                <a:srgbClr val="00B0F0"/>
              </a:solidFill>
            </a:endParaRPr>
          </a:p>
          <a:p>
            <a:endParaRPr lang="en-A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0070C0"/>
                </a:solidFill>
              </a:rPr>
              <a:t>VISIBLE LIGHT &amp; THE COLOUR SPECTRUM</a:t>
            </a:r>
            <a:endParaRPr lang="en-AU" b="1" dirty="0">
              <a:solidFill>
                <a:srgbClr val="0070C0"/>
              </a:solidFill>
            </a:endParaRPr>
          </a:p>
        </p:txBody>
      </p:sp>
      <p:sp>
        <p:nvSpPr>
          <p:cNvPr id="3" name="Content Placeholder 2"/>
          <p:cNvSpPr>
            <a:spLocks noGrp="1"/>
          </p:cNvSpPr>
          <p:nvPr>
            <p:ph idx="1"/>
          </p:nvPr>
        </p:nvSpPr>
        <p:spPr>
          <a:xfrm>
            <a:off x="457200" y="1600201"/>
            <a:ext cx="8229600" cy="1756792"/>
          </a:xfrm>
        </p:spPr>
        <p:txBody>
          <a:bodyPr/>
          <a:lstStyle/>
          <a:p>
            <a:r>
              <a:rPr lang="en-AU" dirty="0" smtClean="0"/>
              <a:t>Visible light is only one section of a wide variety of waves known as the electromagnetic spectrum</a:t>
            </a:r>
            <a:endParaRPr lang="en-AU" dirty="0"/>
          </a:p>
        </p:txBody>
      </p:sp>
      <p:pic>
        <p:nvPicPr>
          <p:cNvPr id="1027" name="Picture 3"/>
          <p:cNvPicPr>
            <a:picLocks noChangeAspect="1" noChangeArrowheads="1"/>
          </p:cNvPicPr>
          <p:nvPr/>
        </p:nvPicPr>
        <p:blipFill>
          <a:blip r:embed="rId2" cstate="print"/>
          <a:srcRect/>
          <a:stretch>
            <a:fillRect/>
          </a:stretch>
        </p:blipFill>
        <p:spPr bwMode="auto">
          <a:xfrm>
            <a:off x="5004048" y="3861048"/>
            <a:ext cx="3866009" cy="2534486"/>
          </a:xfrm>
          <a:prstGeom prst="rect">
            <a:avLst/>
          </a:prstGeom>
          <a:noFill/>
          <a:ln w="9525">
            <a:noFill/>
            <a:miter lim="800000"/>
            <a:headEnd/>
            <a:tailEnd/>
          </a:ln>
        </p:spPr>
      </p:pic>
      <p:sp>
        <p:nvSpPr>
          <p:cNvPr id="6" name="Content Placeholder 2"/>
          <p:cNvSpPr txBox="1">
            <a:spLocks/>
          </p:cNvSpPr>
          <p:nvPr/>
        </p:nvSpPr>
        <p:spPr>
          <a:xfrm>
            <a:off x="467544" y="3429000"/>
            <a:ext cx="4392488" cy="280831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The</a:t>
            </a:r>
            <a:r>
              <a:rPr kumimoji="0" lang="en-AU" sz="3200" b="0" i="0" u="none" strike="noStrike" kern="1200" cap="none" spc="0" normalizeH="0" noProof="0" dirty="0" smtClean="0">
                <a:ln>
                  <a:noFill/>
                </a:ln>
                <a:solidFill>
                  <a:schemeClr val="tx1"/>
                </a:solidFill>
                <a:effectLst/>
                <a:uLnTx/>
                <a:uFillTx/>
                <a:latin typeface="+mn-lt"/>
                <a:ea typeface="+mn-ea"/>
                <a:cs typeface="+mn-cs"/>
              </a:rPr>
              <a:t> electromagnetic spectrum also includes: UV rays, infrared rays, gamma rays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0070C0"/>
                </a:solidFill>
              </a:rPr>
              <a:t>VISIBLE LIGHT &amp; THE COLOUR SPECTRUM</a:t>
            </a:r>
            <a:endParaRPr lang="en-AU" b="1" dirty="0">
              <a:solidFill>
                <a:srgbClr val="0070C0"/>
              </a:solidFill>
            </a:endParaRPr>
          </a:p>
        </p:txBody>
      </p:sp>
      <p:sp>
        <p:nvSpPr>
          <p:cNvPr id="3" name="Content Placeholder 2"/>
          <p:cNvSpPr>
            <a:spLocks noGrp="1"/>
          </p:cNvSpPr>
          <p:nvPr>
            <p:ph idx="1"/>
          </p:nvPr>
        </p:nvSpPr>
        <p:spPr>
          <a:xfrm>
            <a:off x="457200" y="1600201"/>
            <a:ext cx="8229600" cy="1756792"/>
          </a:xfrm>
        </p:spPr>
        <p:txBody>
          <a:bodyPr/>
          <a:lstStyle/>
          <a:p>
            <a:r>
              <a:rPr lang="en-AU" dirty="0" smtClean="0"/>
              <a:t>The electric field travels in waves – the energy alternates in positive and negative directions</a:t>
            </a:r>
            <a:endParaRPr lang="en-AU" dirty="0"/>
          </a:p>
        </p:txBody>
      </p:sp>
      <p:pic>
        <p:nvPicPr>
          <p:cNvPr id="1027" name="Picture 3"/>
          <p:cNvPicPr>
            <a:picLocks noChangeAspect="1" noChangeArrowheads="1"/>
          </p:cNvPicPr>
          <p:nvPr/>
        </p:nvPicPr>
        <p:blipFill>
          <a:blip r:embed="rId3" cstate="print"/>
          <a:srcRect/>
          <a:stretch>
            <a:fillRect/>
          </a:stretch>
        </p:blipFill>
        <p:spPr bwMode="auto">
          <a:xfrm>
            <a:off x="4125342" y="3284984"/>
            <a:ext cx="4744715" cy="3110550"/>
          </a:xfrm>
          <a:prstGeom prst="rect">
            <a:avLst/>
          </a:prstGeom>
          <a:noFill/>
          <a:ln w="9525">
            <a:noFill/>
            <a:miter lim="800000"/>
            <a:headEnd/>
            <a:tailEnd/>
          </a:ln>
        </p:spPr>
      </p:pic>
      <p:cxnSp>
        <p:nvCxnSpPr>
          <p:cNvPr id="8" name="Straight Arrow Connector 7"/>
          <p:cNvCxnSpPr/>
          <p:nvPr/>
        </p:nvCxnSpPr>
        <p:spPr>
          <a:xfrm>
            <a:off x="2987824" y="4149080"/>
            <a:ext cx="1800200" cy="64807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827584" y="3501008"/>
            <a:ext cx="2232248" cy="115212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Positive direction</a:t>
            </a: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11" name="Straight Arrow Connector 10"/>
          <p:cNvCxnSpPr/>
          <p:nvPr/>
        </p:nvCxnSpPr>
        <p:spPr>
          <a:xfrm flipV="1">
            <a:off x="3491880" y="5301208"/>
            <a:ext cx="2592288" cy="21602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Content Placeholder 2"/>
          <p:cNvSpPr txBox="1">
            <a:spLocks/>
          </p:cNvSpPr>
          <p:nvPr/>
        </p:nvSpPr>
        <p:spPr>
          <a:xfrm>
            <a:off x="1043608" y="5013176"/>
            <a:ext cx="2232248" cy="115212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Negative direction</a:t>
            </a: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HEADSTART BOOKLET</a:t>
            </a:r>
            <a:endParaRPr lang="en-AU" b="1" dirty="0">
              <a:solidFill>
                <a:srgbClr val="FF0000"/>
              </a:solidFill>
            </a:endParaRPr>
          </a:p>
        </p:txBody>
      </p:sp>
      <p:sp>
        <p:nvSpPr>
          <p:cNvPr id="3" name="Content Placeholder 2"/>
          <p:cNvSpPr>
            <a:spLocks noGrp="1"/>
          </p:cNvSpPr>
          <p:nvPr>
            <p:ph idx="1"/>
          </p:nvPr>
        </p:nvSpPr>
        <p:spPr/>
        <p:txBody>
          <a:bodyPr>
            <a:normAutofit lnSpcReduction="10000"/>
          </a:bodyPr>
          <a:lstStyle/>
          <a:p>
            <a:r>
              <a:rPr lang="en-AU" dirty="0" smtClean="0"/>
              <a:t>Successful completion of this booklet will allow you to:</a:t>
            </a:r>
          </a:p>
          <a:p>
            <a:pPr lvl="1"/>
            <a:r>
              <a:rPr lang="en-AU" dirty="0" smtClean="0"/>
              <a:t>Explain the refraction of light in various situations</a:t>
            </a:r>
          </a:p>
          <a:p>
            <a:pPr lvl="1"/>
            <a:r>
              <a:rPr lang="en-AU" dirty="0" smtClean="0"/>
              <a:t>Compare the effects of concave and convex lenses on light and explain how they form images</a:t>
            </a:r>
          </a:p>
          <a:p>
            <a:pPr lvl="1"/>
            <a:r>
              <a:rPr lang="en-AU" dirty="0" smtClean="0"/>
              <a:t>Describe how white light can be split into its constituent colours</a:t>
            </a:r>
          </a:p>
          <a:p>
            <a:pPr lvl="1"/>
            <a:r>
              <a:rPr lang="en-AU" dirty="0" smtClean="0"/>
              <a:t>Explain the interaction of white light with coloured objects and describe how coloured filters are used</a:t>
            </a: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0070C0"/>
                </a:solidFill>
              </a:rPr>
              <a:t>VISIBLE LIGHT &amp; THE COLOUR SPECTRUM</a:t>
            </a:r>
            <a:endParaRPr lang="en-AU" b="1" dirty="0">
              <a:solidFill>
                <a:srgbClr val="0070C0"/>
              </a:solidFill>
            </a:endParaRPr>
          </a:p>
        </p:txBody>
      </p:sp>
      <p:sp>
        <p:nvSpPr>
          <p:cNvPr id="3" name="Content Placeholder 2"/>
          <p:cNvSpPr>
            <a:spLocks noGrp="1"/>
          </p:cNvSpPr>
          <p:nvPr>
            <p:ph idx="1"/>
          </p:nvPr>
        </p:nvSpPr>
        <p:spPr>
          <a:xfrm>
            <a:off x="457200" y="1600201"/>
            <a:ext cx="8229600" cy="1756792"/>
          </a:xfrm>
        </p:spPr>
        <p:txBody>
          <a:bodyPr/>
          <a:lstStyle/>
          <a:p>
            <a:r>
              <a:rPr lang="en-AU" dirty="0" smtClean="0"/>
              <a:t>All components of the electromagnetic spectrum consist of a changing electric field at right angles with a changing magnetic field.</a:t>
            </a:r>
            <a:endParaRPr lang="en-AU" dirty="0"/>
          </a:p>
        </p:txBody>
      </p:sp>
      <p:pic>
        <p:nvPicPr>
          <p:cNvPr id="1027" name="Picture 3"/>
          <p:cNvPicPr>
            <a:picLocks noChangeAspect="1" noChangeArrowheads="1"/>
          </p:cNvPicPr>
          <p:nvPr/>
        </p:nvPicPr>
        <p:blipFill>
          <a:blip r:embed="rId3" cstate="print"/>
          <a:srcRect/>
          <a:stretch>
            <a:fillRect/>
          </a:stretch>
        </p:blipFill>
        <p:spPr bwMode="auto">
          <a:xfrm>
            <a:off x="4572000" y="3356992"/>
            <a:ext cx="4305362" cy="2822518"/>
          </a:xfrm>
          <a:prstGeom prst="rect">
            <a:avLst/>
          </a:prstGeom>
          <a:noFill/>
          <a:ln w="9525">
            <a:noFill/>
            <a:miter lim="800000"/>
            <a:headEnd/>
            <a:tailEnd/>
          </a:ln>
        </p:spPr>
      </p:pic>
      <p:sp>
        <p:nvSpPr>
          <p:cNvPr id="6" name="Content Placeholder 2"/>
          <p:cNvSpPr txBox="1">
            <a:spLocks/>
          </p:cNvSpPr>
          <p:nvPr/>
        </p:nvSpPr>
        <p:spPr>
          <a:xfrm>
            <a:off x="467544" y="3429000"/>
            <a:ext cx="4248472" cy="2808312"/>
          </a:xfrm>
          <a:prstGeom prst="rect">
            <a:avLst/>
          </a:prstGeom>
        </p:spPr>
        <p:txBody>
          <a:bodyPr vert="horz" lIns="91440" tIns="45720" rIns="91440" bIns="45720" rtlCol="0">
            <a:normAutofit/>
          </a:bodyPr>
          <a:lstStyle/>
          <a:p>
            <a:r>
              <a:rPr lang="en-AU" sz="3200" dirty="0" smtClean="0"/>
              <a:t>A field is an area in space where an introduced electrically charged/magnetic field will experience a force.</a:t>
            </a:r>
            <a:endParaRPr lang="en-AU" sz="32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0070C0"/>
                </a:solidFill>
              </a:rPr>
              <a:t>VISIBLE LIGHT &amp; THE COLOUR SPECTRUM</a:t>
            </a:r>
            <a:endParaRPr lang="en-AU" b="1" dirty="0">
              <a:solidFill>
                <a:srgbClr val="0070C0"/>
              </a:solidFill>
            </a:endParaRPr>
          </a:p>
        </p:txBody>
      </p:sp>
      <p:sp>
        <p:nvSpPr>
          <p:cNvPr id="3" name="Content Placeholder 2"/>
          <p:cNvSpPr>
            <a:spLocks noGrp="1"/>
          </p:cNvSpPr>
          <p:nvPr>
            <p:ph idx="1"/>
          </p:nvPr>
        </p:nvSpPr>
        <p:spPr>
          <a:xfrm>
            <a:off x="457200" y="1600200"/>
            <a:ext cx="8229600" cy="4493095"/>
          </a:xfrm>
        </p:spPr>
        <p:txBody>
          <a:bodyPr>
            <a:normAutofit/>
          </a:bodyPr>
          <a:lstStyle/>
          <a:p>
            <a:r>
              <a:rPr lang="en-AU" dirty="0" smtClean="0"/>
              <a:t>For example: a magnetic field is an area where if you introduce a magnet into it, the magnet will experience a force</a:t>
            </a:r>
          </a:p>
          <a:p>
            <a:pPr lvl="1"/>
            <a:r>
              <a:rPr lang="en-AU" dirty="0" smtClean="0"/>
              <a:t>A compass has a magnet in it that experiences a force which pushes the needle to point North</a:t>
            </a:r>
            <a:endParaRPr lang="en-AU" dirty="0"/>
          </a:p>
        </p:txBody>
      </p:sp>
      <p:pic>
        <p:nvPicPr>
          <p:cNvPr id="4098" name="Picture 2" descr="http://upload.wikimedia.org/wikipedia/commons/thumb/9/99/Kompas_Sofia.JPG/220px-Kompas_Sofia.JPG">
            <a:hlinkClick r:id="rId3"/>
          </p:cNvPr>
          <p:cNvPicPr>
            <a:picLocks noChangeAspect="1" noChangeArrowheads="1"/>
          </p:cNvPicPr>
          <p:nvPr/>
        </p:nvPicPr>
        <p:blipFill>
          <a:blip r:embed="rId4" cstate="print"/>
          <a:srcRect/>
          <a:stretch>
            <a:fillRect/>
          </a:stretch>
        </p:blipFill>
        <p:spPr bwMode="auto">
          <a:xfrm>
            <a:off x="5868144" y="4365104"/>
            <a:ext cx="2747796" cy="2060848"/>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0070C0"/>
                </a:solidFill>
              </a:rPr>
              <a:t>PRAC</a:t>
            </a:r>
            <a:endParaRPr lang="en-AU" b="1" dirty="0">
              <a:solidFill>
                <a:srgbClr val="0070C0"/>
              </a:solidFill>
            </a:endParaRPr>
          </a:p>
        </p:txBody>
      </p:sp>
      <p:sp>
        <p:nvSpPr>
          <p:cNvPr id="3" name="Content Placeholder 2"/>
          <p:cNvSpPr>
            <a:spLocks noGrp="1"/>
          </p:cNvSpPr>
          <p:nvPr>
            <p:ph idx="1"/>
          </p:nvPr>
        </p:nvSpPr>
        <p:spPr>
          <a:xfrm>
            <a:off x="457200" y="1600201"/>
            <a:ext cx="8229600" cy="1756792"/>
          </a:xfrm>
        </p:spPr>
        <p:txBody>
          <a:bodyPr/>
          <a:lstStyle/>
          <a:p>
            <a:r>
              <a:rPr lang="en-AU" dirty="0" smtClean="0"/>
              <a:t>Complete the ‘Slinky’ Activity</a:t>
            </a:r>
            <a:endParaRPr lang="en-A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922114"/>
          </a:xfrm>
        </p:spPr>
        <p:txBody>
          <a:bodyPr>
            <a:normAutofit/>
          </a:bodyPr>
          <a:lstStyle/>
          <a:p>
            <a:r>
              <a:rPr lang="en-AU" b="1" dirty="0" smtClean="0">
                <a:solidFill>
                  <a:srgbClr val="0070C0"/>
                </a:solidFill>
              </a:rPr>
              <a:t>COLOUR SPECTRUM</a:t>
            </a:r>
            <a:endParaRPr lang="en-AU" b="1" dirty="0">
              <a:solidFill>
                <a:srgbClr val="0070C0"/>
              </a:solidFill>
            </a:endParaRPr>
          </a:p>
        </p:txBody>
      </p:sp>
      <p:sp>
        <p:nvSpPr>
          <p:cNvPr id="3" name="Content Placeholder 2"/>
          <p:cNvSpPr>
            <a:spLocks noGrp="1"/>
          </p:cNvSpPr>
          <p:nvPr>
            <p:ph idx="1"/>
          </p:nvPr>
        </p:nvSpPr>
        <p:spPr>
          <a:xfrm>
            <a:off x="467544" y="1340769"/>
            <a:ext cx="8229600" cy="3024336"/>
          </a:xfrm>
        </p:spPr>
        <p:txBody>
          <a:bodyPr>
            <a:normAutofit/>
          </a:bodyPr>
          <a:lstStyle/>
          <a:p>
            <a:r>
              <a:rPr lang="en-AU" sz="2800" dirty="0" smtClean="0"/>
              <a:t>The light that you can see is the </a:t>
            </a:r>
            <a:r>
              <a:rPr lang="en-AU" sz="2800" b="1" dirty="0" smtClean="0">
                <a:solidFill>
                  <a:srgbClr val="00B050"/>
                </a:solidFill>
              </a:rPr>
              <a:t>visible spectrum</a:t>
            </a:r>
          </a:p>
          <a:p>
            <a:r>
              <a:rPr lang="en-AU" sz="2800" dirty="0" smtClean="0"/>
              <a:t>This includes </a:t>
            </a:r>
            <a:r>
              <a:rPr lang="en-AU" sz="2800" b="1" dirty="0" smtClean="0">
                <a:solidFill>
                  <a:srgbClr val="FF0000"/>
                </a:solidFill>
              </a:rPr>
              <a:t>red</a:t>
            </a:r>
            <a:r>
              <a:rPr lang="en-AU" sz="2800" b="1" dirty="0" smtClean="0"/>
              <a:t>, </a:t>
            </a:r>
            <a:r>
              <a:rPr lang="en-AU" sz="2800" b="1" dirty="0" smtClean="0">
                <a:solidFill>
                  <a:srgbClr val="FFC000"/>
                </a:solidFill>
              </a:rPr>
              <a:t>orange</a:t>
            </a:r>
            <a:r>
              <a:rPr lang="en-AU" sz="2800" b="1" dirty="0" smtClean="0"/>
              <a:t>, </a:t>
            </a:r>
            <a:r>
              <a:rPr lang="en-AU" sz="2800" b="1" dirty="0" smtClean="0">
                <a:solidFill>
                  <a:srgbClr val="FFFF00"/>
                </a:solidFill>
              </a:rPr>
              <a:t>yellow</a:t>
            </a:r>
            <a:r>
              <a:rPr lang="en-AU" sz="2800" b="1" dirty="0" smtClean="0"/>
              <a:t>, </a:t>
            </a:r>
            <a:r>
              <a:rPr lang="en-AU" sz="2800" b="1" dirty="0" smtClean="0">
                <a:solidFill>
                  <a:srgbClr val="92D050"/>
                </a:solidFill>
              </a:rPr>
              <a:t>green</a:t>
            </a:r>
            <a:r>
              <a:rPr lang="en-AU" sz="2800" b="1" dirty="0" smtClean="0"/>
              <a:t>, </a:t>
            </a:r>
            <a:r>
              <a:rPr lang="en-AU" sz="2800" b="1" dirty="0" smtClean="0">
                <a:solidFill>
                  <a:srgbClr val="00B0F0"/>
                </a:solidFill>
              </a:rPr>
              <a:t>blue</a:t>
            </a:r>
            <a:r>
              <a:rPr lang="en-AU" sz="2800" b="1" dirty="0" smtClean="0"/>
              <a:t>, </a:t>
            </a:r>
            <a:r>
              <a:rPr lang="en-AU" sz="2800" b="1" dirty="0" smtClean="0">
                <a:solidFill>
                  <a:srgbClr val="7030A0"/>
                </a:solidFill>
              </a:rPr>
              <a:t>indigo</a:t>
            </a:r>
            <a:r>
              <a:rPr lang="en-AU" sz="2800" b="1" dirty="0" smtClean="0"/>
              <a:t> &amp; </a:t>
            </a:r>
            <a:r>
              <a:rPr lang="en-AU" sz="2800" b="1" dirty="0" smtClean="0">
                <a:solidFill>
                  <a:srgbClr val="990099"/>
                </a:solidFill>
              </a:rPr>
              <a:t>violet</a:t>
            </a:r>
          </a:p>
          <a:p>
            <a:r>
              <a:rPr lang="en-AU" sz="2800" dirty="0" smtClean="0"/>
              <a:t>This can be abbreviated to ROY G BIV</a:t>
            </a:r>
          </a:p>
          <a:p>
            <a:r>
              <a:rPr lang="en-AU" sz="2800" dirty="0" smtClean="0"/>
              <a:t>Light wavelengths are extremely small, being less than 1,000 of a </a:t>
            </a:r>
            <a:r>
              <a:rPr lang="en-AU" sz="2800" dirty="0" err="1" smtClean="0"/>
              <a:t>millimeter</a:t>
            </a:r>
            <a:endParaRPr lang="en-AU" sz="2800" dirty="0"/>
          </a:p>
        </p:txBody>
      </p:sp>
      <p:pic>
        <p:nvPicPr>
          <p:cNvPr id="61442" name="Picture 2"/>
          <p:cNvPicPr>
            <a:picLocks noChangeAspect="1" noChangeArrowheads="1"/>
          </p:cNvPicPr>
          <p:nvPr/>
        </p:nvPicPr>
        <p:blipFill>
          <a:blip r:embed="rId2" cstate="print"/>
          <a:srcRect/>
          <a:stretch>
            <a:fillRect/>
          </a:stretch>
        </p:blipFill>
        <p:spPr bwMode="auto">
          <a:xfrm>
            <a:off x="3779912" y="4437112"/>
            <a:ext cx="4888541" cy="19689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70C0"/>
                </a:solidFill>
              </a:rPr>
              <a:t>COLOUR SPECTRUM</a:t>
            </a:r>
            <a:endParaRPr lang="en-AU" dirty="0"/>
          </a:p>
        </p:txBody>
      </p:sp>
      <p:sp>
        <p:nvSpPr>
          <p:cNvPr id="3" name="Content Placeholder 2"/>
          <p:cNvSpPr>
            <a:spLocks noGrp="1"/>
          </p:cNvSpPr>
          <p:nvPr>
            <p:ph idx="1"/>
          </p:nvPr>
        </p:nvSpPr>
        <p:spPr>
          <a:xfrm>
            <a:off x="467544" y="1268760"/>
            <a:ext cx="8229600" cy="792088"/>
          </a:xfrm>
        </p:spPr>
        <p:txBody>
          <a:bodyPr/>
          <a:lstStyle/>
          <a:p>
            <a:r>
              <a:rPr lang="en-AU" dirty="0" smtClean="0"/>
              <a:t>Each colour of light has a different wavelength</a:t>
            </a:r>
            <a:endParaRPr lang="en-AU" dirty="0"/>
          </a:p>
        </p:txBody>
      </p:sp>
      <p:pic>
        <p:nvPicPr>
          <p:cNvPr id="60418" name="Picture 2"/>
          <p:cNvPicPr>
            <a:picLocks noChangeAspect="1" noChangeArrowheads="1"/>
          </p:cNvPicPr>
          <p:nvPr/>
        </p:nvPicPr>
        <p:blipFill>
          <a:blip r:embed="rId2" cstate="print"/>
          <a:srcRect/>
          <a:stretch>
            <a:fillRect/>
          </a:stretch>
        </p:blipFill>
        <p:spPr bwMode="auto">
          <a:xfrm>
            <a:off x="4170475" y="1916832"/>
            <a:ext cx="4433973" cy="3888432"/>
          </a:xfrm>
          <a:prstGeom prst="rect">
            <a:avLst/>
          </a:prstGeom>
          <a:noFill/>
          <a:ln w="9525">
            <a:noFill/>
            <a:miter lim="800000"/>
            <a:headEnd/>
            <a:tailEnd/>
          </a:ln>
        </p:spPr>
      </p:pic>
      <p:sp>
        <p:nvSpPr>
          <p:cNvPr id="5" name="Content Placeholder 2"/>
          <p:cNvSpPr txBox="1">
            <a:spLocks/>
          </p:cNvSpPr>
          <p:nvPr/>
        </p:nvSpPr>
        <p:spPr>
          <a:xfrm>
            <a:off x="323528" y="2060848"/>
            <a:ext cx="3528392" cy="3960440"/>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Special cells called </a:t>
            </a:r>
            <a:r>
              <a:rPr kumimoji="0" lang="en-AU" sz="3200" b="1" i="0" u="none" strike="noStrike" kern="1200" cap="none" spc="0" normalizeH="0" baseline="0" noProof="0" dirty="0" smtClean="0">
                <a:ln>
                  <a:noFill/>
                </a:ln>
                <a:solidFill>
                  <a:schemeClr val="tx1"/>
                </a:solidFill>
                <a:effectLst/>
                <a:uLnTx/>
                <a:uFillTx/>
                <a:latin typeface="+mn-lt"/>
                <a:ea typeface="+mn-ea"/>
                <a:cs typeface="+mn-cs"/>
              </a:rPr>
              <a:t>cones</a:t>
            </a:r>
            <a:r>
              <a:rPr kumimoji="0" lang="en-AU" sz="3200" i="0" u="none" strike="noStrike" kern="1200" cap="none" spc="0" normalizeH="0" noProof="0" dirty="0" smtClean="0">
                <a:ln>
                  <a:noFill/>
                </a:ln>
                <a:solidFill>
                  <a:schemeClr val="tx1"/>
                </a:solidFill>
                <a:effectLst/>
                <a:uLnTx/>
                <a:uFillTx/>
                <a:latin typeface="+mn-lt"/>
                <a:ea typeface="+mn-ea"/>
                <a:cs typeface="+mn-cs"/>
              </a:rPr>
              <a:t> in the retinas of your eyes respond to different wavelengths and determine the colour you see</a:t>
            </a: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611560" y="5877272"/>
            <a:ext cx="8229600" cy="720080"/>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1" i="0" u="none" strike="noStrike" kern="1200" cap="none" spc="0" normalizeH="0" baseline="0" noProof="0" dirty="0" smtClean="0">
                <a:ln>
                  <a:noFill/>
                </a:ln>
                <a:solidFill>
                  <a:srgbClr val="00B0F0"/>
                </a:solidFill>
                <a:effectLst/>
                <a:uLnTx/>
                <a:uFillTx/>
                <a:latin typeface="+mn-lt"/>
                <a:ea typeface="+mn-ea"/>
                <a:cs typeface="+mn-cs"/>
              </a:rPr>
              <a:t>Colour your graph to match that on the screen</a:t>
            </a:r>
            <a:endParaRPr kumimoji="0" lang="en-AU" sz="3200" b="1" i="0" u="none" strike="noStrike" kern="1200" cap="none" spc="0" normalizeH="0" baseline="0" noProof="0" dirty="0">
              <a:ln>
                <a:noFill/>
              </a:ln>
              <a:solidFill>
                <a:srgbClr val="00B0F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70C0"/>
                </a:solidFill>
              </a:rPr>
              <a:t>COLOUR SPECTRUM</a:t>
            </a:r>
            <a:endParaRPr lang="en-AU" dirty="0"/>
          </a:p>
        </p:txBody>
      </p:sp>
      <p:sp>
        <p:nvSpPr>
          <p:cNvPr id="3" name="Content Placeholder 2"/>
          <p:cNvSpPr>
            <a:spLocks noGrp="1"/>
          </p:cNvSpPr>
          <p:nvPr>
            <p:ph idx="1"/>
          </p:nvPr>
        </p:nvSpPr>
        <p:spPr>
          <a:xfrm>
            <a:off x="457200" y="1340768"/>
            <a:ext cx="8229600" cy="5112568"/>
          </a:xfrm>
        </p:spPr>
        <p:txBody>
          <a:bodyPr>
            <a:normAutofit fontScale="92500"/>
          </a:bodyPr>
          <a:lstStyle/>
          <a:p>
            <a:r>
              <a:rPr lang="en-AU" dirty="0" smtClean="0"/>
              <a:t>The white light that comes from the sun and light bulbs is a mixture of all the colours of the visible spectrum</a:t>
            </a:r>
          </a:p>
          <a:p>
            <a:r>
              <a:rPr lang="en-AU" dirty="0" smtClean="0"/>
              <a:t>It consists of mixed waves of different wavelengths and frequencies all travelling at the same speed</a:t>
            </a:r>
          </a:p>
          <a:p>
            <a:r>
              <a:rPr lang="en-AU" dirty="0" smtClean="0"/>
              <a:t>The </a:t>
            </a:r>
            <a:r>
              <a:rPr lang="en-AU" b="1" dirty="0" smtClean="0">
                <a:solidFill>
                  <a:srgbClr val="00B050"/>
                </a:solidFill>
              </a:rPr>
              <a:t>frequency</a:t>
            </a:r>
            <a:r>
              <a:rPr lang="en-AU" dirty="0" smtClean="0"/>
              <a:t> of a light wave refers the number of waves that pass a specific point in one second</a:t>
            </a:r>
          </a:p>
          <a:p>
            <a:r>
              <a:rPr lang="en-AU" dirty="0" smtClean="0"/>
              <a:t>Visible light is released from atoms when ‘excited’ electrons drop to a lower energy level</a:t>
            </a:r>
            <a:endParaRPr lang="en-A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70C0"/>
                </a:solidFill>
              </a:rPr>
              <a:t>COLOUR SPECTRUM</a:t>
            </a:r>
            <a:endParaRPr lang="en-AU" dirty="0"/>
          </a:p>
        </p:txBody>
      </p:sp>
      <p:sp>
        <p:nvSpPr>
          <p:cNvPr id="3" name="Content Placeholder 2"/>
          <p:cNvSpPr>
            <a:spLocks noGrp="1"/>
          </p:cNvSpPr>
          <p:nvPr>
            <p:ph idx="1"/>
          </p:nvPr>
        </p:nvSpPr>
        <p:spPr/>
        <p:txBody>
          <a:bodyPr/>
          <a:lstStyle/>
          <a:p>
            <a:r>
              <a:rPr lang="en-AU" dirty="0" smtClean="0"/>
              <a:t>ROY G BIV – They Might Be Giants Video</a:t>
            </a:r>
            <a:endParaRPr lang="en-AU"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a:bodyPr>
          <a:lstStyle/>
          <a:p>
            <a:pPr lvl="0"/>
            <a:r>
              <a:rPr lang="en-AU" b="1" dirty="0" smtClean="0">
                <a:solidFill>
                  <a:srgbClr val="00B0F0"/>
                </a:solidFill>
              </a:rPr>
              <a:t>List the colours of the visible spectrum</a:t>
            </a:r>
          </a:p>
          <a:p>
            <a:pPr lvl="0"/>
            <a:r>
              <a:rPr lang="en-AU" b="1" dirty="0" smtClean="0">
                <a:solidFill>
                  <a:srgbClr val="00B0F0"/>
                </a:solidFill>
              </a:rPr>
              <a:t>Apart from their colour, what is different about the different colours in the visible spectrum?</a:t>
            </a:r>
          </a:p>
          <a:p>
            <a:pPr lvl="0"/>
            <a:r>
              <a:rPr lang="en-AU" b="1" dirty="0" smtClean="0">
                <a:solidFill>
                  <a:srgbClr val="00B0F0"/>
                </a:solidFill>
              </a:rPr>
              <a:t>Which colour of visible light has the greatest wavelength?</a:t>
            </a:r>
          </a:p>
          <a:p>
            <a:pPr lvl="0"/>
            <a:r>
              <a:rPr lang="en-AU" b="1" dirty="0" smtClean="0">
                <a:solidFill>
                  <a:srgbClr val="00B0F0"/>
                </a:solidFill>
              </a:rPr>
              <a:t>What colour of visible light has the highest frequency?</a:t>
            </a:r>
          </a:p>
          <a:p>
            <a:pPr lvl="0"/>
            <a:r>
              <a:rPr lang="en-AU" b="1" dirty="0" smtClean="0">
                <a:solidFill>
                  <a:srgbClr val="00B0F0"/>
                </a:solidFill>
              </a:rPr>
              <a:t>Which colours is the human eye most sensitive to?</a:t>
            </a:r>
          </a:p>
          <a:p>
            <a:pPr lvl="0"/>
            <a:endParaRPr lang="en-AU" b="1" dirty="0" smtClean="0">
              <a:solidFill>
                <a:srgbClr val="00B0F0"/>
              </a:solidFill>
            </a:endParaRPr>
          </a:p>
          <a:p>
            <a:endParaRPr lang="en-A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TRANSMISSION AND ABSORPTION OF LIGHT</a:t>
            </a:r>
            <a:endParaRPr lang="en-AU" b="1" dirty="0">
              <a:solidFill>
                <a:srgbClr val="FF0000"/>
              </a:solidFill>
            </a:endParaRPr>
          </a:p>
        </p:txBody>
      </p:sp>
      <p:sp>
        <p:nvSpPr>
          <p:cNvPr id="3" name="Content Placeholder 2"/>
          <p:cNvSpPr>
            <a:spLocks noGrp="1"/>
          </p:cNvSpPr>
          <p:nvPr>
            <p:ph idx="1"/>
          </p:nvPr>
        </p:nvSpPr>
        <p:spPr/>
        <p:txBody>
          <a:bodyPr>
            <a:normAutofit/>
          </a:bodyPr>
          <a:lstStyle/>
          <a:p>
            <a:r>
              <a:rPr lang="en-AU" sz="2800" dirty="0" smtClean="0"/>
              <a:t>When light hits a surface it can be </a:t>
            </a:r>
            <a:r>
              <a:rPr lang="en-AU" sz="2800" b="1" dirty="0" smtClean="0">
                <a:solidFill>
                  <a:srgbClr val="00B050"/>
                </a:solidFill>
              </a:rPr>
              <a:t>reflected</a:t>
            </a:r>
            <a:r>
              <a:rPr lang="en-AU" sz="2800" dirty="0" smtClean="0"/>
              <a:t>, </a:t>
            </a:r>
            <a:r>
              <a:rPr lang="en-AU" sz="2800" b="1" dirty="0" smtClean="0">
                <a:solidFill>
                  <a:srgbClr val="00B050"/>
                </a:solidFill>
              </a:rPr>
              <a:t>refracted</a:t>
            </a:r>
            <a:r>
              <a:rPr lang="en-AU" sz="2800" dirty="0" smtClean="0"/>
              <a:t>, </a:t>
            </a:r>
            <a:r>
              <a:rPr lang="en-AU" sz="2800" b="1" dirty="0" smtClean="0">
                <a:solidFill>
                  <a:srgbClr val="00B050"/>
                </a:solidFill>
              </a:rPr>
              <a:t>transmitted</a:t>
            </a:r>
            <a:r>
              <a:rPr lang="en-AU" sz="2800" dirty="0" smtClean="0"/>
              <a:t> or</a:t>
            </a:r>
            <a:r>
              <a:rPr lang="en-AU" sz="2800" b="1" dirty="0" smtClean="0">
                <a:solidFill>
                  <a:srgbClr val="00B050"/>
                </a:solidFill>
              </a:rPr>
              <a:t> absorbed</a:t>
            </a:r>
          </a:p>
          <a:p>
            <a:r>
              <a:rPr lang="en-AU" sz="2800" dirty="0" smtClean="0"/>
              <a:t>If a material only </a:t>
            </a:r>
            <a:r>
              <a:rPr lang="en-AU" sz="2800" b="1" dirty="0" smtClean="0"/>
              <a:t>absorbs</a:t>
            </a:r>
            <a:r>
              <a:rPr lang="en-AU" sz="2800" dirty="0" smtClean="0"/>
              <a:t> light, no light will pass through it</a:t>
            </a:r>
          </a:p>
          <a:p>
            <a:r>
              <a:rPr lang="en-AU" sz="2800" dirty="0" smtClean="0"/>
              <a:t>If a material </a:t>
            </a:r>
            <a:r>
              <a:rPr lang="en-AU" sz="2800" b="1" dirty="0" smtClean="0"/>
              <a:t>transmits</a:t>
            </a:r>
            <a:r>
              <a:rPr lang="en-AU" sz="2800" dirty="0" smtClean="0"/>
              <a:t> light, the light is able to pass through it</a:t>
            </a:r>
          </a:p>
        </p:txBody>
      </p:sp>
      <p:pic>
        <p:nvPicPr>
          <p:cNvPr id="4" name="Picture 3" descr="Picture 21.png"/>
          <p:cNvPicPr/>
          <p:nvPr/>
        </p:nvPicPr>
        <p:blipFill>
          <a:blip r:embed="rId2" cstate="print"/>
          <a:stretch>
            <a:fillRect/>
          </a:stretch>
        </p:blipFill>
        <p:spPr>
          <a:xfrm>
            <a:off x="5868144" y="4077072"/>
            <a:ext cx="2613273" cy="2523356"/>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FF0000"/>
                </a:solidFill>
              </a:rPr>
              <a:t>OPAQUE MATERIALS</a:t>
            </a:r>
            <a:endParaRPr lang="en-AU" b="1" dirty="0">
              <a:solidFill>
                <a:srgbClr val="FF0000"/>
              </a:solidFill>
            </a:endParaRPr>
          </a:p>
        </p:txBody>
      </p:sp>
      <p:sp>
        <p:nvSpPr>
          <p:cNvPr id="3" name="Content Placeholder 2"/>
          <p:cNvSpPr>
            <a:spLocks noGrp="1"/>
          </p:cNvSpPr>
          <p:nvPr>
            <p:ph idx="1"/>
          </p:nvPr>
        </p:nvSpPr>
        <p:spPr/>
        <p:txBody>
          <a:bodyPr>
            <a:normAutofit/>
          </a:bodyPr>
          <a:lstStyle/>
          <a:p>
            <a:r>
              <a:rPr lang="en-AU" dirty="0" smtClean="0"/>
              <a:t>If a material reflects or absorbs light, it is </a:t>
            </a:r>
            <a:r>
              <a:rPr lang="en-AU" b="1" dirty="0" smtClean="0">
                <a:solidFill>
                  <a:srgbClr val="00B050"/>
                </a:solidFill>
              </a:rPr>
              <a:t>opaque</a:t>
            </a:r>
          </a:p>
          <a:p>
            <a:r>
              <a:rPr lang="en-AU" dirty="0" smtClean="0"/>
              <a:t>These materials do not transmit any light at all</a:t>
            </a:r>
          </a:p>
          <a:p>
            <a:r>
              <a:rPr lang="en-AU" dirty="0" smtClean="0"/>
              <a:t>This means that no light passes through the object and we cannot see what is on the other side</a:t>
            </a:r>
          </a:p>
          <a:p>
            <a:r>
              <a:rPr lang="en-AU" dirty="0" smtClean="0"/>
              <a:t>E.g. Wood, metal, mirror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HEADSTART BOOKLET</a:t>
            </a:r>
            <a:endParaRPr lang="en-AU" dirty="0"/>
          </a:p>
        </p:txBody>
      </p:sp>
      <p:sp>
        <p:nvSpPr>
          <p:cNvPr id="3" name="Content Placeholder 2"/>
          <p:cNvSpPr>
            <a:spLocks noGrp="1"/>
          </p:cNvSpPr>
          <p:nvPr>
            <p:ph idx="1"/>
          </p:nvPr>
        </p:nvSpPr>
        <p:spPr/>
        <p:txBody>
          <a:bodyPr>
            <a:normAutofit fontScale="92500"/>
          </a:bodyPr>
          <a:lstStyle/>
          <a:p>
            <a:r>
              <a:rPr lang="en-AU" dirty="0" smtClean="0"/>
              <a:t>Bring your booklet to every class</a:t>
            </a:r>
          </a:p>
          <a:p>
            <a:r>
              <a:rPr lang="en-AU" dirty="0" smtClean="0"/>
              <a:t>It will need to be submitted at the end of </a:t>
            </a:r>
            <a:r>
              <a:rPr lang="en-AU" dirty="0" err="1" smtClean="0"/>
              <a:t>Headstart</a:t>
            </a:r>
            <a:r>
              <a:rPr lang="en-AU" dirty="0" smtClean="0"/>
              <a:t> for assessment</a:t>
            </a:r>
          </a:p>
          <a:p>
            <a:r>
              <a:rPr lang="en-AU" dirty="0" smtClean="0"/>
              <a:t>Must choose ONE homework activity from the end to complete before the book is submitted for assessment</a:t>
            </a:r>
          </a:p>
          <a:p>
            <a:r>
              <a:rPr lang="en-AU" dirty="0" smtClean="0"/>
              <a:t>Your booklet is NOT for taking notes – it will be used for an assessment at the end of the unit. Your exercise book must be </a:t>
            </a:r>
            <a:r>
              <a:rPr lang="en-AU" smtClean="0"/>
              <a:t>used for notes</a:t>
            </a:r>
            <a:endParaRPr lang="en-A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FF0000"/>
                </a:solidFill>
              </a:rPr>
              <a:t>TRANSPARENT MATERIALS</a:t>
            </a:r>
            <a:endParaRPr lang="en-AU" b="1" dirty="0">
              <a:solidFill>
                <a:srgbClr val="FF0000"/>
              </a:solidFill>
            </a:endParaRPr>
          </a:p>
        </p:txBody>
      </p:sp>
      <p:sp>
        <p:nvSpPr>
          <p:cNvPr id="3" name="Content Placeholder 2"/>
          <p:cNvSpPr>
            <a:spLocks noGrp="1"/>
          </p:cNvSpPr>
          <p:nvPr>
            <p:ph idx="1"/>
          </p:nvPr>
        </p:nvSpPr>
        <p:spPr/>
        <p:txBody>
          <a:bodyPr>
            <a:normAutofit/>
          </a:bodyPr>
          <a:lstStyle/>
          <a:p>
            <a:r>
              <a:rPr lang="en-AU" b="1" dirty="0" smtClean="0">
                <a:solidFill>
                  <a:srgbClr val="00B050"/>
                </a:solidFill>
              </a:rPr>
              <a:t>Transparent</a:t>
            </a:r>
            <a:r>
              <a:rPr lang="en-AU" dirty="0" smtClean="0"/>
              <a:t> materials transmit light</a:t>
            </a:r>
          </a:p>
          <a:p>
            <a:r>
              <a:rPr lang="en-AU" dirty="0" smtClean="0"/>
              <a:t>This means that they let light pass through, allowing us to see what is on the other side</a:t>
            </a:r>
          </a:p>
          <a:p>
            <a:r>
              <a:rPr lang="en-AU" dirty="0" smtClean="0"/>
              <a:t>E.g. Glass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solidFill>
                  <a:srgbClr val="FF0000"/>
                </a:solidFill>
              </a:rPr>
              <a:t>TRANSLUCENT MATERIALS</a:t>
            </a:r>
            <a:endParaRPr lang="en-AU" b="1" dirty="0">
              <a:solidFill>
                <a:srgbClr val="FF0000"/>
              </a:solidFill>
            </a:endParaRPr>
          </a:p>
        </p:txBody>
      </p:sp>
      <p:sp>
        <p:nvSpPr>
          <p:cNvPr id="3" name="Content Placeholder 2"/>
          <p:cNvSpPr>
            <a:spLocks noGrp="1"/>
          </p:cNvSpPr>
          <p:nvPr>
            <p:ph idx="1"/>
          </p:nvPr>
        </p:nvSpPr>
        <p:spPr/>
        <p:txBody>
          <a:bodyPr>
            <a:normAutofit/>
          </a:bodyPr>
          <a:lstStyle/>
          <a:p>
            <a:r>
              <a:rPr lang="en-AU" b="1" dirty="0" smtClean="0">
                <a:solidFill>
                  <a:srgbClr val="00B050"/>
                </a:solidFill>
              </a:rPr>
              <a:t>Translucent</a:t>
            </a:r>
            <a:r>
              <a:rPr lang="en-AU" dirty="0" smtClean="0"/>
              <a:t> materials scatters the light that passes through it</a:t>
            </a:r>
          </a:p>
          <a:p>
            <a:r>
              <a:rPr lang="en-AU" dirty="0" smtClean="0"/>
              <a:t>The objects behind it are not clearly visible</a:t>
            </a:r>
          </a:p>
          <a:p>
            <a:r>
              <a:rPr lang="en-AU" dirty="0" smtClean="0"/>
              <a:t>May be fuzzy or unclear</a:t>
            </a:r>
          </a:p>
          <a:p>
            <a:r>
              <a:rPr lang="en-AU" dirty="0" smtClean="0"/>
              <a:t>E.g. Frosted glass, some plastics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AU" b="1" dirty="0" smtClean="0">
                <a:solidFill>
                  <a:srgbClr val="0070C0"/>
                </a:solidFill>
              </a:rPr>
              <a:t>COLOUR SPECTRUM</a:t>
            </a:r>
            <a:endParaRPr lang="en-AU" b="1" dirty="0">
              <a:solidFill>
                <a:srgbClr val="FF0000"/>
              </a:solidFill>
            </a:endParaRPr>
          </a:p>
        </p:txBody>
      </p:sp>
      <p:sp>
        <p:nvSpPr>
          <p:cNvPr id="3" name="Content Placeholder 2"/>
          <p:cNvSpPr>
            <a:spLocks noGrp="1"/>
          </p:cNvSpPr>
          <p:nvPr>
            <p:ph idx="1"/>
          </p:nvPr>
        </p:nvSpPr>
        <p:spPr>
          <a:xfrm>
            <a:off x="467544" y="1340769"/>
            <a:ext cx="8229600" cy="720080"/>
          </a:xfrm>
        </p:spPr>
        <p:txBody>
          <a:bodyPr>
            <a:normAutofit/>
          </a:bodyPr>
          <a:lstStyle/>
          <a:p>
            <a:pPr lvl="0"/>
            <a:r>
              <a:rPr lang="en-AU" b="1" dirty="0" smtClean="0">
                <a:solidFill>
                  <a:srgbClr val="00B0F0"/>
                </a:solidFill>
              </a:rPr>
              <a:t>Why do we see colours?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AU" b="1" dirty="0" smtClean="0">
                <a:solidFill>
                  <a:srgbClr val="0070C0"/>
                </a:solidFill>
              </a:rPr>
              <a:t>COLOUR SPECTRUM</a:t>
            </a:r>
            <a:endParaRPr lang="en-AU" b="1" dirty="0">
              <a:solidFill>
                <a:srgbClr val="FF0000"/>
              </a:solidFill>
            </a:endParaRPr>
          </a:p>
        </p:txBody>
      </p:sp>
      <p:sp>
        <p:nvSpPr>
          <p:cNvPr id="3" name="Content Placeholder 2"/>
          <p:cNvSpPr>
            <a:spLocks noGrp="1"/>
          </p:cNvSpPr>
          <p:nvPr>
            <p:ph idx="1"/>
          </p:nvPr>
        </p:nvSpPr>
        <p:spPr>
          <a:xfrm>
            <a:off x="467544" y="1340769"/>
            <a:ext cx="8229600" cy="4968552"/>
          </a:xfrm>
        </p:spPr>
        <p:txBody>
          <a:bodyPr>
            <a:normAutofit/>
          </a:bodyPr>
          <a:lstStyle/>
          <a:p>
            <a:pPr lvl="0"/>
            <a:r>
              <a:rPr lang="en-AU" dirty="0" smtClean="0"/>
              <a:t>Pigments on the surface of an object give it colour</a:t>
            </a:r>
          </a:p>
          <a:p>
            <a:pPr lvl="0"/>
            <a:r>
              <a:rPr lang="en-AU" dirty="0" smtClean="0"/>
              <a:t>An object is seen as red if it </a:t>
            </a:r>
            <a:r>
              <a:rPr lang="en-AU" b="1" dirty="0" smtClean="0">
                <a:solidFill>
                  <a:srgbClr val="00B050"/>
                </a:solidFill>
              </a:rPr>
              <a:t>reflects</a:t>
            </a:r>
            <a:r>
              <a:rPr lang="en-AU" dirty="0" smtClean="0"/>
              <a:t> red light towards our eyes and </a:t>
            </a:r>
            <a:r>
              <a:rPr lang="en-AU" b="1" dirty="0" smtClean="0">
                <a:solidFill>
                  <a:srgbClr val="00B050"/>
                </a:solidFill>
              </a:rPr>
              <a:t>absorbs</a:t>
            </a:r>
            <a:r>
              <a:rPr lang="en-AU" dirty="0" smtClean="0"/>
              <a:t> orange, yellow, green, blue, indigo and violet light</a:t>
            </a:r>
          </a:p>
          <a:p>
            <a:pPr lvl="0"/>
            <a:r>
              <a:rPr lang="en-AU" dirty="0" smtClean="0"/>
              <a:t>In reality, some of the other colours of light may also be reflected, but this will just affect the shade of red we see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AU" b="1" dirty="0" smtClean="0">
                <a:solidFill>
                  <a:srgbClr val="0070C0"/>
                </a:solidFill>
              </a:rPr>
              <a:t>COLOUR SPECTRUM</a:t>
            </a:r>
            <a:endParaRPr lang="en-AU" b="1" dirty="0">
              <a:solidFill>
                <a:srgbClr val="FF0000"/>
              </a:solidFill>
            </a:endParaRPr>
          </a:p>
        </p:txBody>
      </p:sp>
      <p:sp>
        <p:nvSpPr>
          <p:cNvPr id="3" name="Content Placeholder 2"/>
          <p:cNvSpPr>
            <a:spLocks noGrp="1"/>
          </p:cNvSpPr>
          <p:nvPr>
            <p:ph idx="1"/>
          </p:nvPr>
        </p:nvSpPr>
        <p:spPr>
          <a:xfrm>
            <a:off x="467544" y="1340769"/>
            <a:ext cx="8229600" cy="792087"/>
          </a:xfrm>
        </p:spPr>
        <p:txBody>
          <a:bodyPr>
            <a:normAutofit/>
          </a:bodyPr>
          <a:lstStyle/>
          <a:p>
            <a:pPr lvl="0"/>
            <a:r>
              <a:rPr lang="en-AU" b="1" dirty="0" smtClean="0">
                <a:solidFill>
                  <a:srgbClr val="00B0F0"/>
                </a:solidFill>
              </a:rPr>
              <a:t>Why does a sheet of paper look white?</a:t>
            </a:r>
          </a:p>
          <a:p>
            <a:pPr lvl="0">
              <a:buNone/>
            </a:pPr>
            <a:endParaRPr lang="en-AU" dirty="0" smtClean="0"/>
          </a:p>
        </p:txBody>
      </p:sp>
      <p:sp>
        <p:nvSpPr>
          <p:cNvPr id="4" name="Content Placeholder 2"/>
          <p:cNvSpPr txBox="1">
            <a:spLocks/>
          </p:cNvSpPr>
          <p:nvPr/>
        </p:nvSpPr>
        <p:spPr>
          <a:xfrm>
            <a:off x="467544" y="2204864"/>
            <a:ext cx="8229600" cy="165618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i="0" u="none" strike="noStrike" kern="1200" cap="none" spc="0" normalizeH="0" baseline="0" noProof="0" dirty="0" smtClean="0">
                <a:ln>
                  <a:noFill/>
                </a:ln>
                <a:effectLst/>
                <a:uLnTx/>
                <a:uFillTx/>
                <a:latin typeface="+mn-lt"/>
                <a:ea typeface="+mn-ea"/>
                <a:cs typeface="+mn-cs"/>
              </a:rPr>
              <a:t>White light is made up of all the colours</a:t>
            </a:r>
            <a:r>
              <a:rPr kumimoji="0" lang="en-AU" sz="3200" i="0" u="none" strike="noStrike" kern="1200" cap="none" spc="0" normalizeH="0" noProof="0" dirty="0" smtClean="0">
                <a:ln>
                  <a:noFill/>
                </a:ln>
                <a:effectLst/>
                <a:uLnTx/>
                <a:uFillTx/>
                <a:latin typeface="+mn-lt"/>
                <a:ea typeface="+mn-ea"/>
                <a:cs typeface="+mn-cs"/>
              </a:rPr>
              <a:t> of the visible spectrum, therefore white objects reflect all light colours</a:t>
            </a:r>
            <a:endParaRPr kumimoji="0" lang="en-AU" sz="3200"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AU"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611560" y="4077072"/>
            <a:ext cx="8229600" cy="165618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i="0" u="none" strike="noStrike" kern="1200" cap="none" spc="0" normalizeH="0" baseline="0" noProof="0" dirty="0" smtClean="0">
                <a:ln>
                  <a:noFill/>
                </a:ln>
                <a:effectLst/>
                <a:uLnTx/>
                <a:uFillTx/>
                <a:latin typeface="+mn-lt"/>
                <a:ea typeface="+mn-ea"/>
                <a:cs typeface="+mn-cs"/>
              </a:rPr>
              <a:t>Black objects absorb</a:t>
            </a:r>
            <a:r>
              <a:rPr kumimoji="0" lang="en-AU" sz="3200" i="0" u="none" strike="noStrike" kern="1200" cap="none" spc="0" normalizeH="0" noProof="0" dirty="0" smtClean="0">
                <a:ln>
                  <a:noFill/>
                </a:ln>
                <a:effectLst/>
                <a:uLnTx/>
                <a:uFillTx/>
                <a:latin typeface="+mn-lt"/>
                <a:ea typeface="+mn-ea"/>
                <a:cs typeface="+mn-cs"/>
              </a:rPr>
              <a:t> all colours, reflecting none</a:t>
            </a:r>
            <a:endParaRPr kumimoji="0" lang="en-AU" sz="3200"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AU"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792088"/>
          </a:xfrm>
        </p:spPr>
        <p:txBody>
          <a:bodyPr/>
          <a:lstStyle/>
          <a:p>
            <a:r>
              <a:rPr lang="en-AU" b="1" dirty="0" smtClean="0">
                <a:solidFill>
                  <a:srgbClr val="0070C0"/>
                </a:solidFill>
              </a:rPr>
              <a:t>COLOUR SPECTRUM</a:t>
            </a:r>
            <a:endParaRPr lang="en-AU" dirty="0"/>
          </a:p>
        </p:txBody>
      </p:sp>
      <p:sp>
        <p:nvSpPr>
          <p:cNvPr id="3" name="Content Placeholder 2"/>
          <p:cNvSpPr>
            <a:spLocks noGrp="1"/>
          </p:cNvSpPr>
          <p:nvPr>
            <p:ph idx="1"/>
          </p:nvPr>
        </p:nvSpPr>
        <p:spPr>
          <a:xfrm>
            <a:off x="323528" y="1196752"/>
            <a:ext cx="4608512" cy="3024336"/>
          </a:xfrm>
        </p:spPr>
        <p:txBody>
          <a:bodyPr/>
          <a:lstStyle/>
          <a:p>
            <a:r>
              <a:rPr lang="en-AU" sz="2800" dirty="0" smtClean="0"/>
              <a:t>White light can also be made using just three colours of the spectrum:</a:t>
            </a:r>
          </a:p>
          <a:p>
            <a:pPr marL="742950" lvl="2" indent="-342900"/>
            <a:r>
              <a:rPr lang="en-AU" sz="2800" dirty="0" smtClean="0"/>
              <a:t>Red, blue and green</a:t>
            </a:r>
          </a:p>
          <a:p>
            <a:r>
              <a:rPr lang="en-AU" sz="2800" dirty="0" smtClean="0"/>
              <a:t>For this reason, these are called the primary colours</a:t>
            </a:r>
          </a:p>
          <a:p>
            <a:pPr lvl="1">
              <a:buNone/>
            </a:pPr>
            <a:endParaRPr lang="en-AU" dirty="0"/>
          </a:p>
        </p:txBody>
      </p:sp>
      <p:pic>
        <p:nvPicPr>
          <p:cNvPr id="1026" name="Picture 2"/>
          <p:cNvPicPr>
            <a:picLocks noChangeAspect="1" noChangeArrowheads="1"/>
          </p:cNvPicPr>
          <p:nvPr/>
        </p:nvPicPr>
        <p:blipFill>
          <a:blip r:embed="rId2" cstate="print"/>
          <a:srcRect/>
          <a:stretch>
            <a:fillRect/>
          </a:stretch>
        </p:blipFill>
        <p:spPr bwMode="auto">
          <a:xfrm>
            <a:off x="5076056" y="1340768"/>
            <a:ext cx="3760068" cy="3696338"/>
          </a:xfrm>
          <a:prstGeom prst="rect">
            <a:avLst/>
          </a:prstGeom>
          <a:noFill/>
          <a:ln w="9525">
            <a:noFill/>
            <a:miter lim="800000"/>
            <a:headEnd/>
            <a:tailEnd/>
          </a:ln>
        </p:spPr>
      </p:pic>
      <p:sp>
        <p:nvSpPr>
          <p:cNvPr id="5" name="Content Placeholder 2"/>
          <p:cNvSpPr txBox="1">
            <a:spLocks/>
          </p:cNvSpPr>
          <p:nvPr/>
        </p:nvSpPr>
        <p:spPr>
          <a:xfrm>
            <a:off x="467544" y="4437112"/>
            <a:ext cx="3816424" cy="1800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800" b="0" i="0" u="none" strike="noStrike" kern="1200" cap="none" spc="0" normalizeH="0" baseline="0" noProof="0" dirty="0" smtClean="0">
                <a:ln>
                  <a:noFill/>
                </a:ln>
                <a:solidFill>
                  <a:schemeClr val="tx1"/>
                </a:solidFill>
                <a:effectLst/>
                <a:uLnTx/>
                <a:uFillTx/>
                <a:latin typeface="+mn-lt"/>
                <a:ea typeface="+mn-ea"/>
                <a:cs typeface="+mn-cs"/>
              </a:rPr>
              <a:t>Red + green = yellow</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AU" sz="2800" dirty="0" smtClean="0"/>
              <a:t>Red + blue = magenta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800" b="0" i="0" u="none" strike="noStrike" kern="1200" cap="none" spc="0" normalizeH="0" baseline="0" noProof="0" dirty="0" smtClean="0">
                <a:ln>
                  <a:noFill/>
                </a:ln>
                <a:solidFill>
                  <a:schemeClr val="tx1"/>
                </a:solidFill>
                <a:effectLst/>
                <a:uLnTx/>
                <a:uFillTx/>
                <a:latin typeface="+mn-lt"/>
                <a:ea typeface="+mn-ea"/>
                <a:cs typeface="+mn-cs"/>
              </a:rPr>
              <a:t>Green + blue = cyan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AU"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70C0"/>
                </a:solidFill>
              </a:rPr>
              <a:t>COLOUR SPECTRUM</a:t>
            </a:r>
            <a:endParaRPr lang="en-AU" dirty="0"/>
          </a:p>
        </p:txBody>
      </p:sp>
      <p:sp>
        <p:nvSpPr>
          <p:cNvPr id="3" name="Content Placeholder 2"/>
          <p:cNvSpPr>
            <a:spLocks noGrp="1"/>
          </p:cNvSpPr>
          <p:nvPr>
            <p:ph idx="1"/>
          </p:nvPr>
        </p:nvSpPr>
        <p:spPr>
          <a:xfrm>
            <a:off x="457200" y="1600200"/>
            <a:ext cx="8229600" cy="1252735"/>
          </a:xfrm>
        </p:spPr>
        <p:txBody>
          <a:bodyPr/>
          <a:lstStyle/>
          <a:p>
            <a:pPr lvl="0"/>
            <a:r>
              <a:rPr lang="en-AU" b="1" dirty="0" smtClean="0">
                <a:solidFill>
                  <a:srgbClr val="00B0F0"/>
                </a:solidFill>
              </a:rPr>
              <a:t>Why is the sky blue?</a:t>
            </a:r>
          </a:p>
          <a:p>
            <a:pPr lvl="0"/>
            <a:r>
              <a:rPr lang="en-AU" i="1" dirty="0" smtClean="0"/>
              <a:t>Video – Why is the sky blue?</a:t>
            </a:r>
          </a:p>
          <a:p>
            <a:endParaRPr lang="en-AU" dirty="0"/>
          </a:p>
        </p:txBody>
      </p:sp>
      <p:pic>
        <p:nvPicPr>
          <p:cNvPr id="4" name="Picture 3" descr="Picture 8.png"/>
          <p:cNvPicPr/>
          <p:nvPr/>
        </p:nvPicPr>
        <p:blipFill>
          <a:blip r:embed="rId2" cstate="print"/>
          <a:stretch>
            <a:fillRect/>
          </a:stretch>
        </p:blipFill>
        <p:spPr>
          <a:xfrm>
            <a:off x="3563888" y="3212976"/>
            <a:ext cx="4752528" cy="3168352"/>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940966"/>
          </a:xfrm>
        </p:spPr>
        <p:txBody>
          <a:bodyPr/>
          <a:lstStyle/>
          <a:p>
            <a:r>
              <a:rPr lang="en-AU" b="1" dirty="0" smtClean="0">
                <a:solidFill>
                  <a:srgbClr val="0070C0"/>
                </a:solidFill>
              </a:rPr>
              <a:t>RETINAL FATIGUE</a:t>
            </a:r>
            <a:endParaRPr lang="en-AU" dirty="0"/>
          </a:p>
        </p:txBody>
      </p:sp>
      <p:sp>
        <p:nvSpPr>
          <p:cNvPr id="3" name="Content Placeholder 2"/>
          <p:cNvSpPr>
            <a:spLocks noGrp="1"/>
          </p:cNvSpPr>
          <p:nvPr>
            <p:ph idx="1"/>
          </p:nvPr>
        </p:nvSpPr>
        <p:spPr>
          <a:xfrm>
            <a:off x="467544" y="1268760"/>
            <a:ext cx="8229600" cy="1368152"/>
          </a:xfrm>
        </p:spPr>
        <p:txBody>
          <a:bodyPr>
            <a:normAutofit/>
          </a:bodyPr>
          <a:lstStyle/>
          <a:p>
            <a:pPr lvl="0"/>
            <a:r>
              <a:rPr lang="en-AU" b="1" dirty="0" smtClean="0">
                <a:solidFill>
                  <a:srgbClr val="00B0F0"/>
                </a:solidFill>
              </a:rPr>
              <a:t>What happens when our eyes tire?</a:t>
            </a:r>
          </a:p>
          <a:p>
            <a:pPr lvl="0"/>
            <a:r>
              <a:rPr lang="en-AU" b="1" dirty="0" smtClean="0">
                <a:solidFill>
                  <a:srgbClr val="00B0F0"/>
                </a:solidFill>
              </a:rPr>
              <a:t>What is retinal fatigue &amp; how does it work?</a:t>
            </a:r>
          </a:p>
          <a:p>
            <a:pPr>
              <a:buNone/>
            </a:pPr>
            <a:endParaRPr lang="en-AU" dirty="0"/>
          </a:p>
        </p:txBody>
      </p:sp>
      <p:pic>
        <p:nvPicPr>
          <p:cNvPr id="4" name="Picture 2" descr="http://www.photobiology.info/Rozanowska_files/Fig1.png"/>
          <p:cNvPicPr>
            <a:picLocks noChangeAspect="1" noChangeArrowheads="1"/>
          </p:cNvPicPr>
          <p:nvPr/>
        </p:nvPicPr>
        <p:blipFill>
          <a:blip r:embed="rId3" cstate="print"/>
          <a:srcRect/>
          <a:stretch>
            <a:fillRect/>
          </a:stretch>
        </p:blipFill>
        <p:spPr bwMode="auto">
          <a:xfrm>
            <a:off x="4139952" y="2564904"/>
            <a:ext cx="4729047" cy="3169926"/>
          </a:xfrm>
          <a:prstGeom prst="rect">
            <a:avLst/>
          </a:prstGeom>
          <a:noFill/>
        </p:spPr>
      </p:pic>
      <p:sp>
        <p:nvSpPr>
          <p:cNvPr id="5" name="Content Placeholder 2"/>
          <p:cNvSpPr txBox="1">
            <a:spLocks/>
          </p:cNvSpPr>
          <p:nvPr/>
        </p:nvSpPr>
        <p:spPr>
          <a:xfrm>
            <a:off x="539552" y="2780928"/>
            <a:ext cx="2880320" cy="2736304"/>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0" u="none" strike="noStrike" kern="1200" cap="none" spc="0" normalizeH="0" baseline="0" noProof="0" dirty="0" smtClean="0">
                <a:ln>
                  <a:noFill/>
                </a:ln>
                <a:solidFill>
                  <a:schemeClr val="tx1"/>
                </a:solidFill>
                <a:effectLst/>
                <a:uLnTx/>
                <a:uFillTx/>
                <a:latin typeface="+mn-lt"/>
                <a:ea typeface="+mn-ea"/>
                <a:cs typeface="+mn-cs"/>
              </a:rPr>
              <a:t>Cone cells in the retina of our eye are responsible for detecting colour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7" name="Straight Arrow Connector 6"/>
          <p:cNvCxnSpPr/>
          <p:nvPr/>
        </p:nvCxnSpPr>
        <p:spPr>
          <a:xfrm flipV="1">
            <a:off x="3347864" y="3140968"/>
            <a:ext cx="3816424" cy="288032"/>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539552" y="5805264"/>
            <a:ext cx="5832648" cy="67667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200" b="0" i="1" u="none" strike="noStrike" kern="1200" cap="none" spc="0" normalizeH="0" baseline="0" noProof="0" dirty="0" smtClean="0">
                <a:ln>
                  <a:noFill/>
                </a:ln>
                <a:solidFill>
                  <a:schemeClr val="tx1"/>
                </a:solidFill>
                <a:effectLst/>
                <a:uLnTx/>
                <a:uFillTx/>
                <a:latin typeface="+mn-lt"/>
                <a:ea typeface="+mn-ea"/>
                <a:cs typeface="+mn-cs"/>
              </a:rPr>
              <a:t>Video – Is that a colour photo?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70C0"/>
                </a:solidFill>
              </a:rPr>
              <a:t>RETINAL FATIGUE</a:t>
            </a:r>
            <a:endParaRPr lang="en-AU" dirty="0"/>
          </a:p>
        </p:txBody>
      </p:sp>
      <p:sp>
        <p:nvSpPr>
          <p:cNvPr id="4" name="TextBox 3"/>
          <p:cNvSpPr txBox="1"/>
          <p:nvPr/>
        </p:nvSpPr>
        <p:spPr>
          <a:xfrm>
            <a:off x="3203848" y="1556792"/>
            <a:ext cx="2088232" cy="1015663"/>
          </a:xfrm>
          <a:prstGeom prst="rect">
            <a:avLst/>
          </a:prstGeom>
          <a:noFill/>
        </p:spPr>
        <p:txBody>
          <a:bodyPr wrap="square" rtlCol="0">
            <a:spAutoFit/>
          </a:bodyPr>
          <a:lstStyle/>
          <a:p>
            <a:pPr algn="ctr"/>
            <a:r>
              <a:rPr lang="en-AU" sz="2000" dirty="0" smtClean="0"/>
              <a:t>Cone cells in the retina of the eye detect colour</a:t>
            </a:r>
            <a:endParaRPr lang="en-AU" sz="2000" dirty="0"/>
          </a:p>
        </p:txBody>
      </p:sp>
      <p:sp>
        <p:nvSpPr>
          <p:cNvPr id="5" name="TextBox 4"/>
          <p:cNvSpPr txBox="1"/>
          <p:nvPr/>
        </p:nvSpPr>
        <p:spPr>
          <a:xfrm>
            <a:off x="251520" y="1556792"/>
            <a:ext cx="1872208" cy="1015663"/>
          </a:xfrm>
          <a:prstGeom prst="rect">
            <a:avLst/>
          </a:prstGeom>
          <a:noFill/>
        </p:spPr>
        <p:txBody>
          <a:bodyPr wrap="square" rtlCol="0">
            <a:spAutoFit/>
          </a:bodyPr>
          <a:lstStyle/>
          <a:p>
            <a:pPr algn="ctr"/>
            <a:r>
              <a:rPr lang="en-AU" sz="2000" dirty="0" smtClean="0"/>
              <a:t>Red light from an object hits cone cells</a:t>
            </a:r>
            <a:endParaRPr lang="en-AU" sz="2000" dirty="0"/>
          </a:p>
        </p:txBody>
      </p:sp>
      <p:sp>
        <p:nvSpPr>
          <p:cNvPr id="9" name="TextBox 8"/>
          <p:cNvSpPr txBox="1"/>
          <p:nvPr/>
        </p:nvSpPr>
        <p:spPr>
          <a:xfrm>
            <a:off x="6588224" y="1556792"/>
            <a:ext cx="2088232" cy="1015663"/>
          </a:xfrm>
          <a:prstGeom prst="rect">
            <a:avLst/>
          </a:prstGeom>
          <a:noFill/>
        </p:spPr>
        <p:txBody>
          <a:bodyPr wrap="square" rtlCol="0">
            <a:spAutoFit/>
          </a:bodyPr>
          <a:lstStyle/>
          <a:p>
            <a:pPr algn="ctr"/>
            <a:r>
              <a:rPr lang="en-AU" sz="2000" dirty="0" smtClean="0"/>
              <a:t>Red-sensitive cone cells give off a chemical</a:t>
            </a:r>
            <a:endParaRPr lang="en-AU" sz="2000" dirty="0"/>
          </a:p>
        </p:txBody>
      </p:sp>
      <p:sp>
        <p:nvSpPr>
          <p:cNvPr id="10" name="TextBox 9"/>
          <p:cNvSpPr txBox="1"/>
          <p:nvPr/>
        </p:nvSpPr>
        <p:spPr>
          <a:xfrm>
            <a:off x="5076056" y="3212976"/>
            <a:ext cx="3816424" cy="1323439"/>
          </a:xfrm>
          <a:prstGeom prst="rect">
            <a:avLst/>
          </a:prstGeom>
          <a:noFill/>
        </p:spPr>
        <p:txBody>
          <a:bodyPr wrap="square" rtlCol="0">
            <a:spAutoFit/>
          </a:bodyPr>
          <a:lstStyle/>
          <a:p>
            <a:pPr algn="ctr"/>
            <a:r>
              <a:rPr lang="en-AU" sz="2000" dirty="0" smtClean="0"/>
              <a:t>This chemical stimulates nerve receptors to send messages to the brain, telling you that you’re seeing something red</a:t>
            </a:r>
            <a:endParaRPr lang="en-AU" sz="2000" dirty="0"/>
          </a:p>
        </p:txBody>
      </p:sp>
      <p:sp>
        <p:nvSpPr>
          <p:cNvPr id="11" name="TextBox 10"/>
          <p:cNvSpPr txBox="1"/>
          <p:nvPr/>
        </p:nvSpPr>
        <p:spPr>
          <a:xfrm>
            <a:off x="251520" y="3212976"/>
            <a:ext cx="4032448" cy="1015663"/>
          </a:xfrm>
          <a:prstGeom prst="rect">
            <a:avLst/>
          </a:prstGeom>
          <a:noFill/>
        </p:spPr>
        <p:txBody>
          <a:bodyPr wrap="square" rtlCol="0">
            <a:spAutoFit/>
          </a:bodyPr>
          <a:lstStyle/>
          <a:p>
            <a:pPr algn="ctr"/>
            <a:r>
              <a:rPr lang="en-AU" sz="2000" dirty="0" smtClean="0"/>
              <a:t>After a few seconds the chemicals deplete, so that part of your retina becomes less sensitive to red light</a:t>
            </a:r>
            <a:endParaRPr lang="en-AU" sz="2000" dirty="0"/>
          </a:p>
        </p:txBody>
      </p:sp>
      <p:sp>
        <p:nvSpPr>
          <p:cNvPr id="12" name="TextBox 11"/>
          <p:cNvSpPr txBox="1"/>
          <p:nvPr/>
        </p:nvSpPr>
        <p:spPr>
          <a:xfrm>
            <a:off x="395536" y="5013176"/>
            <a:ext cx="4536504" cy="1323439"/>
          </a:xfrm>
          <a:prstGeom prst="rect">
            <a:avLst/>
          </a:prstGeom>
          <a:noFill/>
        </p:spPr>
        <p:txBody>
          <a:bodyPr wrap="square" rtlCol="0">
            <a:spAutoFit/>
          </a:bodyPr>
          <a:lstStyle/>
          <a:p>
            <a:pPr algn="ctr"/>
            <a:r>
              <a:rPr lang="en-AU" sz="2000" dirty="0" smtClean="0"/>
              <a:t>If you look at an object of another colour, you will see it minus the red</a:t>
            </a:r>
          </a:p>
          <a:p>
            <a:pPr algn="ctr"/>
            <a:r>
              <a:rPr lang="en-AU" sz="2000" dirty="0" smtClean="0"/>
              <a:t>(e.g. If you look at something white you will see cyan, which is all light minus red)</a:t>
            </a:r>
            <a:endParaRPr lang="en-AU" sz="2000" dirty="0"/>
          </a:p>
        </p:txBody>
      </p:sp>
      <p:sp>
        <p:nvSpPr>
          <p:cNvPr id="13" name="TextBox 12"/>
          <p:cNvSpPr txBox="1"/>
          <p:nvPr/>
        </p:nvSpPr>
        <p:spPr>
          <a:xfrm>
            <a:off x="6300192" y="5517232"/>
            <a:ext cx="1800200" cy="707886"/>
          </a:xfrm>
          <a:prstGeom prst="rect">
            <a:avLst/>
          </a:prstGeom>
          <a:noFill/>
        </p:spPr>
        <p:txBody>
          <a:bodyPr wrap="square" rtlCol="0">
            <a:spAutoFit/>
          </a:bodyPr>
          <a:lstStyle/>
          <a:p>
            <a:pPr algn="ctr"/>
            <a:r>
              <a:rPr lang="en-AU" sz="2000" dirty="0" smtClean="0"/>
              <a:t>Called inverse colours</a:t>
            </a:r>
            <a:endParaRPr lang="en-AU" sz="2000" dirty="0"/>
          </a:p>
        </p:txBody>
      </p:sp>
      <p:cxnSp>
        <p:nvCxnSpPr>
          <p:cNvPr id="15" name="Straight Arrow Connector 14"/>
          <p:cNvCxnSpPr>
            <a:stCxn id="5" idx="3"/>
            <a:endCxn id="4" idx="1"/>
          </p:cNvCxnSpPr>
          <p:nvPr/>
        </p:nvCxnSpPr>
        <p:spPr>
          <a:xfrm>
            <a:off x="2123728" y="2064624"/>
            <a:ext cx="108012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436096" y="1988840"/>
            <a:ext cx="108012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10" idx="0"/>
          </p:cNvCxnSpPr>
          <p:nvPr/>
        </p:nvCxnSpPr>
        <p:spPr>
          <a:xfrm rot="10800000" flipV="1">
            <a:off x="6984268" y="2708920"/>
            <a:ext cx="612068" cy="504056"/>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4283968" y="3717032"/>
            <a:ext cx="72008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6200000" flipH="1">
            <a:off x="2015716" y="4401108"/>
            <a:ext cx="576064" cy="504056"/>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004048" y="5805264"/>
            <a:ext cx="1224136"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1" grpId="0"/>
      <p:bldP spid="12" grpId="0"/>
      <p:bldP spid="1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0070C0"/>
                </a:solidFill>
              </a:rPr>
              <a:t>RETINAL FATIGUE: stare at the dot in the centre of the box</a:t>
            </a:r>
            <a:endParaRPr lang="en-AU" dirty="0"/>
          </a:p>
        </p:txBody>
      </p:sp>
      <p:sp>
        <p:nvSpPr>
          <p:cNvPr id="4" name="Rectangle 3"/>
          <p:cNvSpPr/>
          <p:nvPr/>
        </p:nvSpPr>
        <p:spPr>
          <a:xfrm>
            <a:off x="611560" y="1628800"/>
            <a:ext cx="7992888" cy="47525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val 5"/>
          <p:cNvSpPr/>
          <p:nvPr/>
        </p:nvSpPr>
        <p:spPr>
          <a:xfrm>
            <a:off x="4427984" y="3717032"/>
            <a:ext cx="216024"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normAutofit fontScale="90000"/>
          </a:bodyPr>
          <a:lstStyle/>
          <a:p>
            <a:r>
              <a:rPr lang="en-AU" b="1" dirty="0" smtClean="0">
                <a:solidFill>
                  <a:srgbClr val="00B0F0"/>
                </a:solidFill>
              </a:rPr>
              <a:t>What do you notice about the pencil in the water? Can you explain what is happening?</a:t>
            </a:r>
            <a:endParaRPr lang="en-AU" b="1" dirty="0">
              <a:solidFill>
                <a:srgbClr val="00B0F0"/>
              </a:solidFill>
            </a:endParaRPr>
          </a:p>
        </p:txBody>
      </p:sp>
      <p:pic>
        <p:nvPicPr>
          <p:cNvPr id="5121" name="Picture 1"/>
          <p:cNvPicPr>
            <a:picLocks noChangeAspect="1" noChangeArrowheads="1"/>
          </p:cNvPicPr>
          <p:nvPr/>
        </p:nvPicPr>
        <p:blipFill>
          <a:blip r:embed="rId3" cstate="print"/>
          <a:srcRect/>
          <a:stretch>
            <a:fillRect/>
          </a:stretch>
        </p:blipFill>
        <p:spPr bwMode="auto">
          <a:xfrm>
            <a:off x="539552" y="2492896"/>
            <a:ext cx="4979020" cy="3338264"/>
          </a:xfrm>
          <a:prstGeom prst="rect">
            <a:avLst/>
          </a:prstGeom>
          <a:noFill/>
          <a:ln w="9525">
            <a:noFill/>
            <a:miter lim="800000"/>
            <a:headEnd/>
            <a:tailEnd/>
          </a:ln>
        </p:spPr>
      </p:pic>
      <p:pic>
        <p:nvPicPr>
          <p:cNvPr id="5122" name="Picture 2"/>
          <p:cNvPicPr>
            <a:picLocks noChangeAspect="1" noChangeArrowheads="1"/>
          </p:cNvPicPr>
          <p:nvPr/>
        </p:nvPicPr>
        <p:blipFill>
          <a:blip r:embed="rId4" cstate="print"/>
          <a:srcRect/>
          <a:stretch>
            <a:fillRect/>
          </a:stretch>
        </p:blipFill>
        <p:spPr bwMode="auto">
          <a:xfrm>
            <a:off x="5292080" y="2996952"/>
            <a:ext cx="3466852" cy="34626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RAINBOWS</a:t>
            </a:r>
            <a:endParaRPr lang="en-AU" dirty="0"/>
          </a:p>
        </p:txBody>
      </p:sp>
      <p:sp>
        <p:nvSpPr>
          <p:cNvPr id="3" name="Content Placeholder 2"/>
          <p:cNvSpPr>
            <a:spLocks noGrp="1"/>
          </p:cNvSpPr>
          <p:nvPr>
            <p:ph idx="1"/>
          </p:nvPr>
        </p:nvSpPr>
        <p:spPr>
          <a:xfrm>
            <a:off x="323528" y="1628800"/>
            <a:ext cx="4546848" cy="4525963"/>
          </a:xfrm>
        </p:spPr>
        <p:txBody>
          <a:bodyPr>
            <a:normAutofit fontScale="92500"/>
          </a:bodyPr>
          <a:lstStyle/>
          <a:p>
            <a:r>
              <a:rPr lang="en-AU" dirty="0" smtClean="0"/>
              <a:t>A rainbow is a common and spectacular optical phenomenon, but how is it formed?</a:t>
            </a:r>
          </a:p>
          <a:p>
            <a:r>
              <a:rPr lang="en-AU" dirty="0" smtClean="0"/>
              <a:t>It is a complex process involving refraction, total internal reflection and the dispersion of sunlight within water droplets</a:t>
            </a:r>
            <a:endParaRPr lang="en-AU" dirty="0"/>
          </a:p>
        </p:txBody>
      </p:sp>
      <p:sp>
        <p:nvSpPr>
          <p:cNvPr id="91138" name="AutoShape 2" descr="data:image/jpg;base64,/9j/4AAQSkZJRgABAQAAAQABAAD/2wBDAAkGBwgHBgkIBwgKCgkLDRYPDQwMDRsUFRAWIB0iIiAdHx8kKDQsJCYxJx8fLT0tMTU3Ojo6Iys/RD84QzQ5Ojf/2wBDAQoKCg0MDRoPDxo3JR8lNzc3Nzc3Nzc3Nzc3Nzc3Nzc3Nzc3Nzc3Nzc3Nzc3Nzc3Nzc3Nzc3Nzc3Nzc3Nzc3Nzf/wAARCACeAOsDASIAAhEBAxEB/8QAGwAAAgMBAQEAAAAAAAAAAAAAAgMBBAUABgf/xAA1EAABBAEDAwIEBAQHAQAAAAABAAIDESEEEjFBUWEFEyIycZFCUoGhBhQVMxYjgrHB0eGS/8QAGgEAAgMBAQAAAAAAAAAAAAAAAAECAwUEBv/EACIRAAIDAAICAgMBAAAAAAAAAAABAgMRBBIhMRNBBSJRFP/aAAwDAQACEQMRAD8A3jDa6EbHcK3G0EKHxdQFqRlvgqztHGX9FJwtmL42rzmmeWEArc0cnFlYv5Hi7+yKKpumeMVrNPYKwNdp+cL18sYcxZWt0m7osjj2OLxno6bFKJ4rUw+CsyeOivUa3R7bKyJ9Pzhegos1HPyK17MN7UkjK05YKOAkGA38pWlEybI4UtqnYfKuDTO/KVxhI5CswobRTMfhDsV72j2XCDPRPBaUjHXRA5q1TCD1CU+BvVGC0zNq7YVddE0DHK6OIOOU8ApbCDlcWq6+HqAkOjP5SgCvSmk/2HGsJg0r6tzcJgVdqIREjgproyOnC4HNBPBCCxDsyrBAq1zG7jgIwNEbLUGOlaMagsRgFQsUe0rWxDtRgH02GMqyYfh4XQjwrTSCAFn9sOz0Uf5ejav6NosZXPaC3hBEdr05pTjjI3VqS1G1C0EAKJ4GnolaaQEjKvkB7PovO8in456kXcW5+tPNa7SXeFi6jSgGiF7LVQh14WLrIKJpdPHtxmtqnHGeYm0oBvaq7oLPFLa1ER7qjIwg8rbrs1GbfVjKXsnyuOnaeysEeV1LoUjhlBIrHTAdEl+lBzRCvkeUJT7FbijNfCGD4btLMZLbPK0XNBKW+ME2ppiM0wk9ExsBAGMq2Ygei7bSZHWVHRO7JRjdeQVoEIdtowOzM/Y7sjaSMEV9Fd9sdl3tNvhNCbKbow9tHhJfo6pzSaWp7bey722nopC0xhpbbwfqrGng2NojlaD4muZs4FKWRNa3aEYGmXPHtPCSYyRYC15NKJDyUI0LQMkpDTMdzSOQgI8LVl0Yv4Sk/wAk7uEiR9JjZSc0ZpLjenBwWS5Hd0CDcJMkZbmk9rrKY7LFKM8JJL0K0r6IC19M+xVrFvY+1oaWZc/Lr7R1HPKHxz1F2ZlrL1kN3ha4+NlqtPHdrFjNwZqUWHmNTCbOFl6iIgr02qiHYLKmhBJta/H5BddV3WoxCwnlQInHoVoSacB19EbGN4Wir/4Zk6MMtzXN5CDK0tVG2hSqOiA4V0bE15OSdbXoquBQEFWjGegSnsI5VqaZW017E0opN2qKUtIi9qgtTqQEJgBS6kdLg1AgaU0j2rqQIENXAdkdKdqNDCA21O1E1HVhR1ksiJ2Dsu9sdgm7VO1SIM9Kx2ExvhU4pQeCntfQ5WS0aulkFzeoTY32ckKn7nlc2SjyhITZYn/Mhh1BElIDMCKKS+VjXbryrlHssCSUo4ek0c+9gBKfI2wViaHVNPDha2YniRgysDmUOuWkKLMfVlHUR3ayNWwNyt3UNq1j65hIOFVRZ5Nql9lhjTS0kOlBPwkWp1MJskmlSc4x8LbpaaObkQaHEl/4v0Qh1n6JHv7CaFqGyXnqV1L0cEkWHOIdYQu2v+oUMNjKCVwYOVKLf0VySHxQbgSTYUnTtrgqhHqnRvsupqfJ6tHHVN3Dqh9wXT+DH6dwSzCeqF/qjXZbjwUs6v3M3Sku4moDvZpCWsb8zqSHTGj8aoTSvc7JJU0pMg+q9GhLPDHhp3OQxSF5ws9mVZ00ntm+QpvURSTLThO0HgjqT0Renxv1k20AuAOSBaKB+j1MW7Uan22cFjRkrSh9X9L0Ol26Vjt4/DXP6qmU5+kvJZGEd8mkPTdK+NrJWljx+Nor7hUtR6PqI3XGfcZyHBZXqH8RzalgZGz2x1IKP0X+J5tESzWF0mn/AHYq1G5LSbdcnmFiTSTRfM1zfqKSjHJfK0Nf/EOkd8jmvYciuFnf1XRu+LfypRnZ9oi4V6aLXEcJrZCOcpARgqstHCWuR9lPv9h90klReUJCLAkLvCCRtoWFNwQrIPGRTxgaZ5Y8HjK3dFqXUMrAeCDhXdDNRAKq5dKsgU3JxfZHpXH3GWs7VNFHCt6SQObR7KNTHgryL7VWYzV4lykkeW1obZwsicAk0QvQeowYdhec1sVXVrZ4l2+zRugpQ0ryYQh9d1WlmljBF2PKrnWEHIb9lswWmLaupsRvaeXD7opHQ0Lr7rz8s73Z3Y8JRmcTk2PKtVZzOZszSaTgvbY6WqE79MSfbe8uv5Q1ZxO1xoovc4P+6sUMK3LS02WOzZcD5TGaiEUHSEX1IKoudZdnNJRcSc1fdSa0Wm2WDG2Rrr7OSJ5Io+XAnws2MEnGD4RPZtIPflJRDsNfq7/tAg9ypZNKWkl5+yUWgG+lI2uaBXKlgtIY8tdXW+VaZKxrfiBJ+qpud8Vrt+MKWC0dLqN76a0NH1RY457qm55dYx9U9rgW8oSEERR3MNeOiXTh+IjwOETnbVG5NIGe5BRhJBRByzTtDJXWlly4OTQhzXJzHKsCja5MWFh4sIY3bHgommxlBIFbFprB52WG3oZ+MrVJEjMc0vL6Ofaatb2jn3UF5z8pxWv2RVx7HVPqyprYbacLznqEFE46r2GqYC0mlheowiuAuHi3Yz0tE+0cPG6uKuiy52Z4XotdFSxdSzJXpeNbqODl1YZxsFCTkpkjcpRWhFmRNYyCbUKDyutTRWzrNqCpUJiCjdRTidwSG8pwOMpgcGqTgKNyEvQICQkIQ7upkLXcFAmIMcnynMIDaSAchc5xB5KAClk3YQhzgANwSycqLTA+gByLdhJBU7sLOOwZuUgpRco3ZQBYBRByQHIwUwLUb0wm2qq00nNdhSi/IJ4zg7a+1raLU8LGfwmaWfaRlR5NStrZVfH1JHrWP9xiz9bFhToZ7wSrOoYHssLx10HRaaXAv1JHkfUIVgauPJXrvUYecdF53WxUTha/CuNW6HeB5+ZtEqs5aGpZkqi8Va3apajBur6sUUJ4RFAV0JnG0Ta5CutMiEDSLfhLXWmARdaFQutAErihtdaYibXWoUJgcVClRaBHuWuXWlNci3LPOwK0QKVuRApgNDkbXJAcja5AFi0bXKuCiDkIGiwTYSS4tcKUtehlHZXRe+BLysZraHUZGVuad4kYvIaSUteLK9BoZhVWsH8rxU/2RXTN024Hr4gb+i836hDk4Xrp2h7CVheoQ8rI4trjLD09E1OOHkNVHk4WXM2iVv62P4jhY2pabK9PxrOyOHl1eSg5ASmPCUVoRZjzXkgqFxUKZUSuUWoJTEEuQ2utGgSuQ2ptPQJXISV1o0WE2oUbgusJ6B7FrlO5V2vUl/lZ2nWPDh3Ul3kKruJ6odxvlPyBc3UmNdfVUhJWCiEg7o8gXg7yEW4jlUmzNIwf2RNf5CBl1rvKMvbXOVQMh7lcJAPmOVZF+SL8Mt7trgSVq6DUDGV558o+qPTaprDlx+yXIrVkCF0U1qPeQyh8fIVTXRA2QsvRaxoHzCldklMjba4rxt9LqsNL8dyPpmD6hFRKwNUzJXpNcHOvJXn9U0gmytfh2M1OQoyjqMeYUSqziruoHOFTcFuQn4MC2HkDco3KSB3Ubb8K3sczRFqCSi29OL6nhHOyJjqikMg6u2bR+nU/YJqRHBNlduKktNY64GOqggp6LCLK7cVxCinEWBgclGgduU7x2+5UUpyQno8BJvhdamlG1HYMNZusnbguB/0qTrpby4D6KgHCrA48o2/ECT26rH7M6i+31EjDmbqRH1EcmKgs47Q1paAAc/Kjb8SfySDC9/UG8hlDyULvUAeGtP6qq020jkDlBY3kAUb5GEfJIRdHqBr5Wg9eU5nqTwK9uI+XA/8ABWVvr8I+/n/xFvGSR1rCTnL+gap9SxmNrD0p9gpX8+8vwWUOQbVF7yyPdyOyCKYchnzHupRtmvsMNZ+uZt/t/ugGu2PG5lDySs4ygk03wua0khoJs4F5v6qfzz/oNeDci9ZEZJdFbeha4X+4Tv8AEk217WxR5A2ZJrvfdea3OYSGHOTlG15AqzfJO4rlsqjPzIK/0eo2Gesal5kM2x4vttI+iVJropBw5t8WQf8AZZgl2k4sgWSRaB8lkGgRjpSUa4xfg6lyZpZpblLDiwb5Vd8fRu0jwUhzXAlznGgcAHhG4OaBRHB6LqjNxRVObn7AfuaaEZvrjH3QHcD8hH6J3+YAci+nRSC5mXhp+6sV7/hS4FcuNZCHfiyrm9tWImZxZyoc0Z+Ft9awj/Q/4HxoXpNTPE5x00oaHAtdThZHalBb+f8A7UuBALrx25Ub3tG74TfQtR88voHBB+xeQcnptUSad7QDV/QId8tbtsaU3WOD69vJqyHd68IV1iF0QRjcBwR9QlkEclHHro3tbbHtJzQNj/hc3UQyvLQxxAPUf+qf+l/aI9BY83+qnd5THyxbcxggcY4VX+qaYY9t/wD8j/tL/RJ+kPokf//Z"/>
          <p:cNvSpPr>
            <a:spLocks noChangeAspect="1" noChangeArrowheads="1"/>
          </p:cNvSpPr>
          <p:nvPr/>
        </p:nvSpPr>
        <p:spPr bwMode="auto">
          <a:xfrm>
            <a:off x="155575" y="-555625"/>
            <a:ext cx="1724025" cy="1162050"/>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91140" name="AutoShape 4" descr="data:image/jpg;base64,/9j/4AAQSkZJRgABAQAAAQABAAD/2wBDAAkGBwgHBgkIBwgKCgkLDRYPDQwMDRsUFRAWIB0iIiAdHx8kKDQsJCYxJx8fLT0tMTU3Ojo6Iys/RD84QzQ5Ojf/2wBDAQoKCg0MDRoPDxo3JR8lNzc3Nzc3Nzc3Nzc3Nzc3Nzc3Nzc3Nzc3Nzc3Nzc3Nzc3Nzc3Nzc3Nzc3Nzc3Nzc3Nzf/wAARCACeAOsDASIAAhEBAxEB/8QAGwAAAgMBAQEAAAAAAAAAAAAAAgMBBAUABgf/xAA1EAABBAEDAwIEBAQHAQAAAAABAAIDESEEEjFBUWEFEyIycZFCUoGhBhQVMxYjgrHB0eGS/8QAGgEAAgMBAQAAAAAAAAAAAAAAAAECAwUEBv/EACIRAAIDAAICAgMBAAAAAAAAAAABAgMRBBIhMRNBBSJRFP/aAAwDAQACEQMRAD8A3jDa6EbHcK3G0EKHxdQFqRlvgqztHGX9FJwtmL42rzmmeWEArc0cnFlYv5Hi7+yKKpumeMVrNPYKwNdp+cL18sYcxZWt0m7osjj2OLxno6bFKJ4rUw+CsyeOivUa3R7bKyJ9Pzhegos1HPyK17MN7UkjK05YKOAkGA38pWlEybI4UtqnYfKuDTO/KVxhI5CswobRTMfhDsV72j2XCDPRPBaUjHXRA5q1TCD1CU+BvVGC0zNq7YVddE0DHK6OIOOU8ApbCDlcWq6+HqAkOjP5SgCvSmk/2HGsJg0r6tzcJgVdqIREjgproyOnC4HNBPBCCxDsyrBAq1zG7jgIwNEbLUGOlaMagsRgFQsUe0rWxDtRgH02GMqyYfh4XQjwrTSCAFn9sOz0Uf5ejav6NosZXPaC3hBEdr05pTjjI3VqS1G1C0EAKJ4GnolaaQEjKvkB7PovO8in456kXcW5+tPNa7SXeFi6jSgGiF7LVQh14WLrIKJpdPHtxmtqnHGeYm0oBvaq7oLPFLa1ER7qjIwg8rbrs1GbfVjKXsnyuOnaeysEeV1LoUjhlBIrHTAdEl+lBzRCvkeUJT7FbijNfCGD4btLMZLbPK0XNBKW+ME2ppiM0wk9ExsBAGMq2Ygei7bSZHWVHRO7JRjdeQVoEIdtowOzM/Y7sjaSMEV9Fd9sdl3tNvhNCbKbow9tHhJfo6pzSaWp7bey722nopC0xhpbbwfqrGng2NojlaD4muZs4FKWRNa3aEYGmXPHtPCSYyRYC15NKJDyUI0LQMkpDTMdzSOQgI8LVl0Yv4Sk/wAk7uEiR9JjZSc0ZpLjenBwWS5Hd0CDcJMkZbmk9rrKY7LFKM8JJL0K0r6IC19M+xVrFvY+1oaWZc/Lr7R1HPKHxz1F2ZlrL1kN3ha4+NlqtPHdrFjNwZqUWHmNTCbOFl6iIgr02qiHYLKmhBJta/H5BddV3WoxCwnlQInHoVoSacB19EbGN4Wir/4Zk6MMtzXN5CDK0tVG2hSqOiA4V0bE15OSdbXoquBQEFWjGegSnsI5VqaZW017E0opN2qKUtIi9qgtTqQEJgBS6kdLg1AgaU0j2rqQIENXAdkdKdqNDCA21O1E1HVhR1ksiJ2Dsu9sdgm7VO1SIM9Kx2ExvhU4pQeCntfQ5WS0aulkFzeoTY32ckKn7nlc2SjyhITZYn/Mhh1BElIDMCKKS+VjXbryrlHssCSUo4ek0c+9gBKfI2wViaHVNPDha2YniRgysDmUOuWkKLMfVlHUR3ayNWwNyt3UNq1j65hIOFVRZ5Nql9lhjTS0kOlBPwkWp1MJskmlSc4x8LbpaaObkQaHEl/4v0Qh1n6JHv7CaFqGyXnqV1L0cEkWHOIdYQu2v+oUMNjKCVwYOVKLf0VySHxQbgSTYUnTtrgqhHqnRvsupqfJ6tHHVN3Dqh9wXT+DH6dwSzCeqF/qjXZbjwUs6v3M3Sku4moDvZpCWsb8zqSHTGj8aoTSvc7JJU0pMg+q9GhLPDHhp3OQxSF5ws9mVZ00ntm+QpvURSTLThO0HgjqT0Renxv1k20AuAOSBaKB+j1MW7Uan22cFjRkrSh9X9L0Ol26Vjt4/DXP6qmU5+kvJZGEd8mkPTdK+NrJWljx+Nor7hUtR6PqI3XGfcZyHBZXqH8RzalgZGz2x1IKP0X+J5tESzWF0mn/AHYq1G5LSbdcnmFiTSTRfM1zfqKSjHJfK0Nf/EOkd8jmvYciuFnf1XRu+LfypRnZ9oi4V6aLXEcJrZCOcpARgqstHCWuR9lPv9h90klReUJCLAkLvCCRtoWFNwQrIPGRTxgaZ5Y8HjK3dFqXUMrAeCDhXdDNRAKq5dKsgU3JxfZHpXH3GWs7VNFHCt6SQObR7KNTHgryL7VWYzV4lykkeW1obZwsicAk0QvQeowYdhec1sVXVrZ4l2+zRugpQ0ryYQh9d1WlmljBF2PKrnWEHIb9lswWmLaupsRvaeXD7opHQ0Lr7rz8s73Z3Y8JRmcTk2PKtVZzOZszSaTgvbY6WqE79MSfbe8uv5Q1ZxO1xoovc4P+6sUMK3LS02WOzZcD5TGaiEUHSEX1IKoudZdnNJRcSc1fdSa0Wm2WDG2Rrr7OSJ5Io+XAnws2MEnGD4RPZtIPflJRDsNfq7/tAg9ypZNKWkl5+yUWgG+lI2uaBXKlgtIY8tdXW+VaZKxrfiBJ+qpud8Vrt+MKWC0dLqN76a0NH1RY457qm55dYx9U9rgW8oSEERR3MNeOiXTh+IjwOETnbVG5NIGe5BRhJBRByzTtDJXWlly4OTQhzXJzHKsCja5MWFh4sIY3bHgommxlBIFbFprB52WG3oZ+MrVJEjMc0vL6Ofaatb2jn3UF5z8pxWv2RVx7HVPqyprYbacLznqEFE46r2GqYC0mlheowiuAuHi3Yz0tE+0cPG6uKuiy52Z4XotdFSxdSzJXpeNbqODl1YZxsFCTkpkjcpRWhFmRNYyCbUKDyutTRWzrNqCpUJiCjdRTidwSG8pwOMpgcGqTgKNyEvQICQkIQ7upkLXcFAmIMcnynMIDaSAchc5xB5KAClk3YQhzgANwSycqLTA+gByLdhJBU7sLOOwZuUgpRco3ZQBYBRByQHIwUwLUb0wm2qq00nNdhSi/IJ4zg7a+1raLU8LGfwmaWfaRlR5NStrZVfH1JHrWP9xiz9bFhToZ7wSrOoYHssLx10HRaaXAv1JHkfUIVgauPJXrvUYecdF53WxUTha/CuNW6HeB5+ZtEqs5aGpZkqi8Va3apajBur6sUUJ4RFAV0JnG0Ta5CutMiEDSLfhLXWmARdaFQutAErihtdaYibXWoUJgcVClRaBHuWuXWlNci3LPOwK0QKVuRApgNDkbXJAcja5AFi0bXKuCiDkIGiwTYSS4tcKUtehlHZXRe+BLysZraHUZGVuad4kYvIaSUteLK9BoZhVWsH8rxU/2RXTN024Hr4gb+i836hDk4Xrp2h7CVheoQ8rI4trjLD09E1OOHkNVHk4WXM2iVv62P4jhY2pabK9PxrOyOHl1eSg5ASmPCUVoRZjzXkgqFxUKZUSuUWoJTEEuQ2utGgSuQ2ptPQJXISV1o0WE2oUbgusJ6B7FrlO5V2vUl/lZ2nWPDh3Ul3kKruJ6odxvlPyBc3UmNdfVUhJWCiEg7o8gXg7yEW4jlUmzNIwf2RNf5CBl1rvKMvbXOVQMh7lcJAPmOVZF+SL8Mt7trgSVq6DUDGV558o+qPTaprDlx+yXIrVkCF0U1qPeQyh8fIVTXRA2QsvRaxoHzCldklMjba4rxt9LqsNL8dyPpmD6hFRKwNUzJXpNcHOvJXn9U0gmytfh2M1OQoyjqMeYUSqziruoHOFTcFuQn4MC2HkDco3KSB3Ubb8K3sczRFqCSi29OL6nhHOyJjqikMg6u2bR+nU/YJqRHBNlduKktNY64GOqggp6LCLK7cVxCinEWBgclGgduU7x2+5UUpyQno8BJvhdamlG1HYMNZusnbguB/0qTrpby4D6KgHCrA48o2/ECT26rH7M6i+31EjDmbqRH1EcmKgs47Q1paAAc/Kjb8SfySDC9/UG8hlDyULvUAeGtP6qq020jkDlBY3kAUb5GEfJIRdHqBr5Wg9eU5nqTwK9uI+XA/8ABWVvr8I+/n/xFvGSR1rCTnL+gap9SxmNrD0p9gpX8+8vwWUOQbVF7yyPdyOyCKYchnzHupRtmvsMNZ+uZt/t/ugGu2PG5lDySs4ygk03wua0khoJs4F5v6qfzz/oNeDci9ZEZJdFbeha4X+4Tv8AEk217WxR5A2ZJrvfdea3OYSGHOTlG15AqzfJO4rlsqjPzIK/0eo2Gesal5kM2x4vttI+iVJropBw5t8WQf8AZZgl2k4sgWSRaB8lkGgRjpSUa4xfg6lyZpZpblLDiwb5Vd8fRu0jwUhzXAlznGgcAHhG4OaBRHB6LqjNxRVObn7AfuaaEZvrjH3QHcD8hH6J3+YAci+nRSC5mXhp+6sV7/hS4FcuNZCHfiyrm9tWImZxZyoc0Z+Ft9awj/Q/4HxoXpNTPE5x00oaHAtdThZHalBb+f8A7UuBALrx25Ub3tG74TfQtR88voHBB+xeQcnptUSad7QDV/QId8tbtsaU3WOD69vJqyHd68IV1iF0QRjcBwR9QlkEclHHro3tbbHtJzQNj/hc3UQyvLQxxAPUf+qf+l/aI9BY83+qnd5THyxbcxggcY4VX+qaYY9t/wD8j/tL/RJ+kPokf//Z"/>
          <p:cNvSpPr>
            <a:spLocks noChangeAspect="1" noChangeArrowheads="1"/>
          </p:cNvSpPr>
          <p:nvPr/>
        </p:nvSpPr>
        <p:spPr bwMode="auto">
          <a:xfrm>
            <a:off x="155575" y="-555625"/>
            <a:ext cx="1724025" cy="1162050"/>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91142" name="Picture 6" descr="http://t0.gstatic.com/images?q=tbn:ANd9GcTfBSzBtEalrTEvUZOkrghkUySQbsRAXKQmHH9HQR7TEpihA-sNBA"/>
          <p:cNvPicPr>
            <a:picLocks noChangeAspect="1" noChangeArrowheads="1"/>
          </p:cNvPicPr>
          <p:nvPr/>
        </p:nvPicPr>
        <p:blipFill>
          <a:blip r:embed="rId2" cstate="print"/>
          <a:srcRect/>
          <a:stretch>
            <a:fillRect/>
          </a:stretch>
        </p:blipFill>
        <p:spPr bwMode="auto">
          <a:xfrm>
            <a:off x="5004048" y="1556792"/>
            <a:ext cx="3860255" cy="2592288"/>
          </a:xfrm>
          <a:prstGeom prst="rect">
            <a:avLst/>
          </a:prstGeom>
          <a:noFill/>
        </p:spPr>
      </p:pic>
      <p:pic>
        <p:nvPicPr>
          <p:cNvPr id="7" name="Picture 6" descr="Picture 9.png"/>
          <p:cNvPicPr/>
          <p:nvPr/>
        </p:nvPicPr>
        <p:blipFill>
          <a:blip r:embed="rId3" cstate="print"/>
          <a:stretch>
            <a:fillRect/>
          </a:stretch>
        </p:blipFill>
        <p:spPr>
          <a:xfrm>
            <a:off x="5076056" y="4581128"/>
            <a:ext cx="3563888" cy="1701924"/>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200" name="Picture 16" descr="http://www.grzegorzmilos.com/blog/wp-content/uploads/2009/10/Rainbow1.png"/>
          <p:cNvPicPr>
            <a:picLocks noChangeAspect="1" noChangeArrowheads="1"/>
          </p:cNvPicPr>
          <p:nvPr/>
        </p:nvPicPr>
        <p:blipFill>
          <a:blip r:embed="rId2" cstate="print"/>
          <a:srcRect/>
          <a:stretch>
            <a:fillRect/>
          </a:stretch>
        </p:blipFill>
        <p:spPr bwMode="auto">
          <a:xfrm>
            <a:off x="2339752" y="1700808"/>
            <a:ext cx="4430638" cy="3096807"/>
          </a:xfrm>
          <a:prstGeom prst="rect">
            <a:avLst/>
          </a:prstGeom>
          <a:noFill/>
        </p:spPr>
      </p:pic>
      <p:sp>
        <p:nvSpPr>
          <p:cNvPr id="2" name="Title 1"/>
          <p:cNvSpPr>
            <a:spLocks noGrp="1"/>
          </p:cNvSpPr>
          <p:nvPr>
            <p:ph type="title"/>
          </p:nvPr>
        </p:nvSpPr>
        <p:spPr>
          <a:xfrm>
            <a:off x="323528" y="260648"/>
            <a:ext cx="3250704" cy="868958"/>
          </a:xfrm>
        </p:spPr>
        <p:txBody>
          <a:bodyPr/>
          <a:lstStyle/>
          <a:p>
            <a:r>
              <a:rPr lang="en-AU" b="1" dirty="0" smtClean="0">
                <a:solidFill>
                  <a:srgbClr val="D60093"/>
                </a:solidFill>
              </a:rPr>
              <a:t>RAINBOWS</a:t>
            </a:r>
            <a:endParaRPr lang="en-AU" dirty="0"/>
          </a:p>
        </p:txBody>
      </p:sp>
      <p:sp>
        <p:nvSpPr>
          <p:cNvPr id="3" name="Content Placeholder 2"/>
          <p:cNvSpPr>
            <a:spLocks noGrp="1"/>
          </p:cNvSpPr>
          <p:nvPr>
            <p:ph idx="1"/>
          </p:nvPr>
        </p:nvSpPr>
        <p:spPr>
          <a:xfrm>
            <a:off x="5436096" y="260648"/>
            <a:ext cx="3419872" cy="676672"/>
          </a:xfrm>
        </p:spPr>
        <p:txBody>
          <a:bodyPr/>
          <a:lstStyle/>
          <a:p>
            <a:r>
              <a:rPr lang="en-AU" i="1" dirty="0" smtClean="0"/>
              <a:t>Prism animation</a:t>
            </a:r>
          </a:p>
          <a:p>
            <a:endParaRPr lang="en-AU" dirty="0"/>
          </a:p>
        </p:txBody>
      </p:sp>
      <p:cxnSp>
        <p:nvCxnSpPr>
          <p:cNvPr id="7" name="Straight Arrow Connector 6"/>
          <p:cNvCxnSpPr/>
          <p:nvPr/>
        </p:nvCxnSpPr>
        <p:spPr>
          <a:xfrm>
            <a:off x="1907704" y="1700808"/>
            <a:ext cx="1656184" cy="57606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23528" y="1484784"/>
            <a:ext cx="1728192" cy="1200329"/>
          </a:xfrm>
          <a:prstGeom prst="rect">
            <a:avLst/>
          </a:prstGeom>
          <a:noFill/>
        </p:spPr>
        <p:txBody>
          <a:bodyPr wrap="square" rtlCol="0">
            <a:spAutoFit/>
          </a:bodyPr>
          <a:lstStyle/>
          <a:p>
            <a:pPr algn="ctr"/>
            <a:r>
              <a:rPr lang="en-AU" dirty="0" smtClean="0"/>
              <a:t>Light is refracted as it enters a droplet of water</a:t>
            </a:r>
            <a:endParaRPr lang="en-AU" dirty="0"/>
          </a:p>
        </p:txBody>
      </p:sp>
      <p:sp>
        <p:nvSpPr>
          <p:cNvPr id="15" name="TextBox 14"/>
          <p:cNvSpPr txBox="1"/>
          <p:nvPr/>
        </p:nvSpPr>
        <p:spPr>
          <a:xfrm>
            <a:off x="251520" y="4437112"/>
            <a:ext cx="1584176" cy="1200329"/>
          </a:xfrm>
          <a:prstGeom prst="rect">
            <a:avLst/>
          </a:prstGeom>
          <a:noFill/>
        </p:spPr>
        <p:txBody>
          <a:bodyPr wrap="square" rtlCol="0">
            <a:spAutoFit/>
          </a:bodyPr>
          <a:lstStyle/>
          <a:p>
            <a:pPr algn="ctr"/>
            <a:r>
              <a:rPr lang="en-AU" dirty="0" smtClean="0"/>
              <a:t>It gets dispersed in to the colours of the spectrum</a:t>
            </a:r>
            <a:endParaRPr lang="en-AU" dirty="0"/>
          </a:p>
        </p:txBody>
      </p:sp>
      <p:cxnSp>
        <p:nvCxnSpPr>
          <p:cNvPr id="21" name="Straight Arrow Connector 20"/>
          <p:cNvCxnSpPr/>
          <p:nvPr/>
        </p:nvCxnSpPr>
        <p:spPr>
          <a:xfrm rot="5400000" flipH="1" flipV="1">
            <a:off x="1439652" y="2384884"/>
            <a:ext cx="2304256" cy="223224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0800000">
            <a:off x="5508104" y="2636912"/>
            <a:ext cx="1944216"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444208" y="4869160"/>
            <a:ext cx="2304256" cy="1200329"/>
          </a:xfrm>
          <a:prstGeom prst="rect">
            <a:avLst/>
          </a:prstGeom>
          <a:noFill/>
        </p:spPr>
        <p:txBody>
          <a:bodyPr wrap="square" rtlCol="0">
            <a:spAutoFit/>
          </a:bodyPr>
          <a:lstStyle/>
          <a:p>
            <a:pPr algn="ctr"/>
            <a:r>
              <a:rPr lang="en-AU" dirty="0" smtClean="0"/>
              <a:t>Light is refracted again as it leaves the water droplet, each colour at a different angle</a:t>
            </a:r>
            <a:endParaRPr lang="en-AU" dirty="0"/>
          </a:p>
        </p:txBody>
      </p:sp>
      <p:sp>
        <p:nvSpPr>
          <p:cNvPr id="36" name="TextBox 35"/>
          <p:cNvSpPr txBox="1"/>
          <p:nvPr/>
        </p:nvSpPr>
        <p:spPr>
          <a:xfrm>
            <a:off x="7092280" y="2132856"/>
            <a:ext cx="1872208" cy="1477328"/>
          </a:xfrm>
          <a:prstGeom prst="rect">
            <a:avLst/>
          </a:prstGeom>
          <a:solidFill>
            <a:schemeClr val="bg1"/>
          </a:solidFill>
        </p:spPr>
        <p:txBody>
          <a:bodyPr wrap="square" rtlCol="0">
            <a:spAutoFit/>
          </a:bodyPr>
          <a:lstStyle/>
          <a:p>
            <a:pPr algn="ctr"/>
            <a:r>
              <a:rPr lang="en-AU" dirty="0" smtClean="0"/>
              <a:t>Total internal reflection occurs at the back surface of the droplet</a:t>
            </a:r>
            <a:endParaRPr lang="en-AU" dirty="0"/>
          </a:p>
        </p:txBody>
      </p:sp>
      <p:cxnSp>
        <p:nvCxnSpPr>
          <p:cNvPr id="38" name="Straight Arrow Connector 37"/>
          <p:cNvCxnSpPr/>
          <p:nvPr/>
        </p:nvCxnSpPr>
        <p:spPr>
          <a:xfrm rot="10800000">
            <a:off x="4427984" y="4221088"/>
            <a:ext cx="1944216" cy="86409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flipH="1" flipV="1">
            <a:off x="3707904" y="4941168"/>
            <a:ext cx="57606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051720" y="5373216"/>
            <a:ext cx="4032448" cy="1200329"/>
          </a:xfrm>
          <a:prstGeom prst="rect">
            <a:avLst/>
          </a:prstGeom>
          <a:noFill/>
        </p:spPr>
        <p:txBody>
          <a:bodyPr wrap="square" rtlCol="0">
            <a:spAutoFit/>
          </a:bodyPr>
          <a:lstStyle/>
          <a:p>
            <a:pPr algn="ctr"/>
            <a:r>
              <a:rPr lang="en-AU" dirty="0" smtClean="0"/>
              <a:t>Red light is always refracted at 42</a:t>
            </a:r>
            <a:r>
              <a:rPr lang="en-AU" sz="1600" baseline="30000" dirty="0" smtClean="0"/>
              <a:t>O</a:t>
            </a:r>
            <a:r>
              <a:rPr lang="en-AU" dirty="0" smtClean="0"/>
              <a:t>, meaning it will always be at the top of the rainbow, while violet is refracted at 40</a:t>
            </a:r>
            <a:r>
              <a:rPr lang="en-AU" baseline="30000" dirty="0" smtClean="0"/>
              <a:t>0</a:t>
            </a:r>
            <a:r>
              <a:rPr lang="en-AU" dirty="0" smtClean="0"/>
              <a:t>, so it will always be at the bottom</a:t>
            </a:r>
            <a:endParaRPr lang="en-AU"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RAINBOWS</a:t>
            </a:r>
            <a:endParaRPr lang="en-AU" dirty="0"/>
          </a:p>
        </p:txBody>
      </p:sp>
      <p:sp>
        <p:nvSpPr>
          <p:cNvPr id="3" name="Content Placeholder 2"/>
          <p:cNvSpPr>
            <a:spLocks noGrp="1"/>
          </p:cNvSpPr>
          <p:nvPr>
            <p:ph idx="1"/>
          </p:nvPr>
        </p:nvSpPr>
        <p:spPr/>
        <p:txBody>
          <a:bodyPr>
            <a:normAutofit lnSpcReduction="10000"/>
          </a:bodyPr>
          <a:lstStyle/>
          <a:p>
            <a:r>
              <a:rPr lang="en-AU" dirty="0" smtClean="0"/>
              <a:t>We see a rainbow only occasionally because conditions need to be right for total internal reflection to occur</a:t>
            </a:r>
          </a:p>
          <a:p>
            <a:r>
              <a:rPr lang="en-AU" dirty="0" smtClean="0"/>
              <a:t>This will be when the Sun is at our back, usually low in the sky</a:t>
            </a:r>
          </a:p>
          <a:p>
            <a:r>
              <a:rPr lang="en-AU" dirty="0" smtClean="0"/>
              <a:t>On some occasions, light is reflected twice within the droplets of water to produce a second rainbow, like a mirror image above the first</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RAINBOWS</a:t>
            </a:r>
            <a:endParaRPr lang="en-AU" dirty="0"/>
          </a:p>
        </p:txBody>
      </p:sp>
      <p:sp>
        <p:nvSpPr>
          <p:cNvPr id="3" name="Content Placeholder 2"/>
          <p:cNvSpPr>
            <a:spLocks noGrp="1"/>
          </p:cNvSpPr>
          <p:nvPr>
            <p:ph idx="1"/>
          </p:nvPr>
        </p:nvSpPr>
        <p:spPr/>
        <p:txBody>
          <a:bodyPr>
            <a:normAutofit/>
          </a:bodyPr>
          <a:lstStyle/>
          <a:p>
            <a:r>
              <a:rPr lang="en-AU" dirty="0" smtClean="0"/>
              <a:t>No two people ever see exactly the same rainbow, because the rainbow that you see is formed by a particular set of droplets that direct rays of the particular colour towards your eyes</a:t>
            </a:r>
          </a:p>
          <a:p>
            <a:r>
              <a:rPr lang="en-AU" dirty="0" smtClean="0"/>
              <a:t>The droplets that form the orange part of your rainbow may produce the blue section of the rainbow seen by a friend standing next to you</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RAINBOWS</a:t>
            </a:r>
            <a:endParaRPr lang="en-AU" dirty="0"/>
          </a:p>
        </p:txBody>
      </p:sp>
      <p:sp>
        <p:nvSpPr>
          <p:cNvPr id="3" name="Content Placeholder 2"/>
          <p:cNvSpPr>
            <a:spLocks noGrp="1"/>
          </p:cNvSpPr>
          <p:nvPr>
            <p:ph idx="1"/>
          </p:nvPr>
        </p:nvSpPr>
        <p:spPr/>
        <p:txBody>
          <a:bodyPr>
            <a:normAutofit fontScale="92500" lnSpcReduction="20000"/>
          </a:bodyPr>
          <a:lstStyle/>
          <a:p>
            <a:pPr lvl="0"/>
            <a:r>
              <a:rPr lang="en-AU" b="1" dirty="0" smtClean="0">
                <a:solidFill>
                  <a:srgbClr val="00B0F0"/>
                </a:solidFill>
              </a:rPr>
              <a:t>Why does the white light separate into the spectrum of colours when forming a rainbow?</a:t>
            </a:r>
          </a:p>
          <a:p>
            <a:pPr lvl="0"/>
            <a:r>
              <a:rPr lang="en-AU" b="1" dirty="0" smtClean="0">
                <a:solidFill>
                  <a:srgbClr val="00B0F0"/>
                </a:solidFill>
              </a:rPr>
              <a:t>Why is red always at the top of the rainbow?</a:t>
            </a:r>
          </a:p>
          <a:p>
            <a:pPr lvl="0"/>
            <a:r>
              <a:rPr lang="en-AU" b="1" dirty="0" smtClean="0">
                <a:solidFill>
                  <a:srgbClr val="00B0F0"/>
                </a:solidFill>
              </a:rPr>
              <a:t>Explain why the rainbow you see is one of a kind.</a:t>
            </a:r>
          </a:p>
          <a:p>
            <a:pPr lvl="0"/>
            <a:r>
              <a:rPr lang="en-AU" b="1" dirty="0" smtClean="0">
                <a:solidFill>
                  <a:srgbClr val="00B0F0"/>
                </a:solidFill>
              </a:rPr>
              <a:t>Why does a rainbow only form when the sun is at a particular angle? What would happen at the other times?</a:t>
            </a:r>
          </a:p>
          <a:p>
            <a:pPr lvl="0"/>
            <a:r>
              <a:rPr lang="en-AU" b="1" dirty="0" smtClean="0">
                <a:solidFill>
                  <a:srgbClr val="00B0F0"/>
                </a:solidFill>
              </a:rPr>
              <a:t>Have you ever seen a double rainbow? How does it happen?</a:t>
            </a:r>
          </a:p>
          <a:p>
            <a:endParaRPr lang="en-AU" dirty="0" smtClean="0"/>
          </a:p>
        </p:txBody>
      </p:sp>
      <p:sp>
        <p:nvSpPr>
          <p:cNvPr id="4" name="Content Placeholder 2"/>
          <p:cNvSpPr txBox="1">
            <a:spLocks/>
          </p:cNvSpPr>
          <p:nvPr/>
        </p:nvSpPr>
        <p:spPr>
          <a:xfrm>
            <a:off x="3635896" y="5661248"/>
            <a:ext cx="4824536" cy="67667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AU" sz="3200" i="1" dirty="0" smtClean="0"/>
              <a:t>Video – Double Rainbow</a:t>
            </a:r>
            <a:endParaRPr kumimoji="0" lang="en-AU" sz="32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D60093"/>
                </a:solidFill>
              </a:rPr>
              <a:t>RAINBOWS</a:t>
            </a:r>
            <a:endParaRPr lang="en-AU" dirty="0"/>
          </a:p>
        </p:txBody>
      </p:sp>
      <p:sp>
        <p:nvSpPr>
          <p:cNvPr id="3" name="Content Placeholder 2"/>
          <p:cNvSpPr>
            <a:spLocks noGrp="1"/>
          </p:cNvSpPr>
          <p:nvPr>
            <p:ph idx="1"/>
          </p:nvPr>
        </p:nvSpPr>
        <p:spPr/>
        <p:txBody>
          <a:bodyPr>
            <a:normAutofit/>
          </a:bodyPr>
          <a:lstStyle/>
          <a:p>
            <a:pPr lvl="0"/>
            <a:r>
              <a:rPr lang="en-AU" b="1" dirty="0" smtClean="0">
                <a:solidFill>
                  <a:srgbClr val="00B0F0"/>
                </a:solidFill>
              </a:rPr>
              <a:t>CHALLENGE QUESTION: Gina and Clare decide to wear their new clothes to the nightclub. Gina looks stunning in her red top, blue pants and black shoes and Clare is resplendent in her white top, yellow skirt and black shoes. The lighting inside the nightclub is nearly all red and blue. What would Gina and Clare’s clothes now look like?</a:t>
            </a:r>
          </a:p>
          <a:p>
            <a:endParaRPr lang="en-AU"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70C0"/>
                </a:solidFill>
              </a:rPr>
              <a:t>COLOUR SPECTRUM</a:t>
            </a:r>
            <a:endParaRPr lang="en-AU" dirty="0"/>
          </a:p>
        </p:txBody>
      </p:sp>
      <p:sp>
        <p:nvSpPr>
          <p:cNvPr id="3" name="Content Placeholder 2"/>
          <p:cNvSpPr>
            <a:spLocks noGrp="1"/>
          </p:cNvSpPr>
          <p:nvPr>
            <p:ph idx="1"/>
          </p:nvPr>
        </p:nvSpPr>
        <p:spPr/>
        <p:txBody>
          <a:bodyPr/>
          <a:lstStyle/>
          <a:p>
            <a:r>
              <a:rPr lang="en-AU" dirty="0" smtClean="0"/>
              <a:t>Complete ‘Filter Wheel’ Prac</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rab Nebula"/>
          <p:cNvPicPr>
            <a:picLocks noChangeAspect="1" noChangeArrowheads="1"/>
          </p:cNvPicPr>
          <p:nvPr/>
        </p:nvPicPr>
        <p:blipFill>
          <a:blip r:embed="rId2" cstate="print"/>
          <a:srcRect/>
          <a:stretch>
            <a:fillRect/>
          </a:stretch>
        </p:blipFill>
        <p:spPr bwMode="auto">
          <a:xfrm>
            <a:off x="611560" y="260648"/>
            <a:ext cx="7704856" cy="6312804"/>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70C0"/>
                </a:solidFill>
              </a:rPr>
              <a:t>COLOUR SPECTRUM</a:t>
            </a:r>
            <a:endParaRPr lang="en-AU" dirty="0"/>
          </a:p>
        </p:txBody>
      </p:sp>
      <p:sp>
        <p:nvSpPr>
          <p:cNvPr id="3" name="Content Placeholder 2"/>
          <p:cNvSpPr>
            <a:spLocks noGrp="1"/>
          </p:cNvSpPr>
          <p:nvPr>
            <p:ph idx="1"/>
          </p:nvPr>
        </p:nvSpPr>
        <p:spPr/>
        <p:txBody>
          <a:bodyPr/>
          <a:lstStyle/>
          <a:p>
            <a:r>
              <a:rPr lang="en-AU" i="1" dirty="0" smtClean="0"/>
              <a:t>Video – Filter Animations</a:t>
            </a:r>
            <a:endParaRPr lang="en-AU" i="1"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SUMMARY</a:t>
            </a:r>
            <a:endParaRPr lang="en-AU" dirty="0">
              <a:solidFill>
                <a:srgbClr val="FF0000"/>
              </a:solidFill>
            </a:endParaRPr>
          </a:p>
        </p:txBody>
      </p:sp>
      <p:sp>
        <p:nvSpPr>
          <p:cNvPr id="3" name="Content Placeholder 2"/>
          <p:cNvSpPr>
            <a:spLocks noGrp="1"/>
          </p:cNvSpPr>
          <p:nvPr>
            <p:ph idx="1"/>
          </p:nvPr>
        </p:nvSpPr>
        <p:spPr/>
        <p:txBody>
          <a:bodyPr/>
          <a:lstStyle/>
          <a:p>
            <a:r>
              <a:rPr lang="en-AU" dirty="0" smtClean="0"/>
              <a:t>Complete summary sheet</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7"/>
            <a:ext cx="8496944" cy="2808312"/>
          </a:xfrm>
        </p:spPr>
        <p:txBody>
          <a:bodyPr/>
          <a:lstStyle/>
          <a:p>
            <a:r>
              <a:rPr lang="en-AU" dirty="0" smtClean="0"/>
              <a:t>Put a coin in a polystyrene cup and move back until the coin is just out of sight. Stand in this position while a friend pours water into the cup.</a:t>
            </a:r>
          </a:p>
          <a:p>
            <a:r>
              <a:rPr lang="en-AU" b="1" dirty="0" smtClean="0">
                <a:solidFill>
                  <a:srgbClr val="00B0F0"/>
                </a:solidFill>
              </a:rPr>
              <a:t>What happens?</a:t>
            </a:r>
          </a:p>
          <a:p>
            <a:r>
              <a:rPr lang="en-AU" b="1" dirty="0" smtClean="0">
                <a:solidFill>
                  <a:srgbClr val="00B0F0"/>
                </a:solidFill>
              </a:rPr>
              <a:t>Draw a diagram to explain what has happened.</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60648"/>
            <a:ext cx="5904656" cy="922114"/>
          </a:xfrm>
        </p:spPr>
        <p:txBody>
          <a:bodyPr/>
          <a:lstStyle/>
          <a:p>
            <a:r>
              <a:rPr lang="en-AU" b="1" dirty="0" smtClean="0">
                <a:solidFill>
                  <a:srgbClr val="FF0000"/>
                </a:solidFill>
              </a:rPr>
              <a:t>REFRACTION OF LIGHT</a:t>
            </a:r>
            <a:endParaRPr lang="en-AU" b="1" dirty="0">
              <a:solidFill>
                <a:srgbClr val="FF0000"/>
              </a:solidFill>
            </a:endParaRPr>
          </a:p>
        </p:txBody>
      </p:sp>
      <p:sp>
        <p:nvSpPr>
          <p:cNvPr id="3" name="Content Placeholder 2"/>
          <p:cNvSpPr>
            <a:spLocks noGrp="1"/>
          </p:cNvSpPr>
          <p:nvPr>
            <p:ph idx="1"/>
          </p:nvPr>
        </p:nvSpPr>
        <p:spPr>
          <a:xfrm>
            <a:off x="467544" y="1268761"/>
            <a:ext cx="8229600" cy="2880320"/>
          </a:xfrm>
        </p:spPr>
        <p:txBody>
          <a:bodyPr/>
          <a:lstStyle/>
          <a:p>
            <a:r>
              <a:rPr lang="en-AU" dirty="0" smtClean="0"/>
              <a:t>As light moves from one medium to another, its </a:t>
            </a:r>
            <a:r>
              <a:rPr lang="en-AU" b="1" dirty="0" smtClean="0">
                <a:solidFill>
                  <a:srgbClr val="00B050"/>
                </a:solidFill>
              </a:rPr>
              <a:t>speed</a:t>
            </a:r>
            <a:r>
              <a:rPr lang="en-AU" dirty="0" smtClean="0"/>
              <a:t> changes</a:t>
            </a:r>
          </a:p>
          <a:p>
            <a:pPr>
              <a:buNone/>
            </a:pPr>
            <a:endParaRPr lang="en-AU" sz="800" dirty="0" smtClean="0"/>
          </a:p>
          <a:p>
            <a:r>
              <a:rPr lang="en-AU" dirty="0" smtClean="0"/>
              <a:t>This causes the light wave to change </a:t>
            </a:r>
            <a:r>
              <a:rPr lang="en-AU" b="1" dirty="0" smtClean="0">
                <a:solidFill>
                  <a:srgbClr val="00B050"/>
                </a:solidFill>
              </a:rPr>
              <a:t>direction</a:t>
            </a:r>
            <a:r>
              <a:rPr lang="en-AU" dirty="0" smtClean="0"/>
              <a:t>, or bend </a:t>
            </a:r>
            <a:r>
              <a:rPr lang="en-AU" sz="1600" dirty="0" smtClean="0"/>
              <a:t>(except when light hits a surface at right angles)</a:t>
            </a:r>
          </a:p>
        </p:txBody>
      </p:sp>
      <p:cxnSp>
        <p:nvCxnSpPr>
          <p:cNvPr id="6" name="Straight Arrow Connector 5"/>
          <p:cNvCxnSpPr/>
          <p:nvPr/>
        </p:nvCxnSpPr>
        <p:spPr>
          <a:xfrm>
            <a:off x="2051720" y="3717032"/>
            <a:ext cx="1944216" cy="1080120"/>
          </a:xfrm>
          <a:prstGeom prst="straightConnector1">
            <a:avLst/>
          </a:prstGeom>
          <a:ln w="38100">
            <a:solidFill>
              <a:srgbClr val="CCCC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99592" y="4869160"/>
            <a:ext cx="6984776"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99592" y="4149080"/>
            <a:ext cx="792088" cy="584775"/>
          </a:xfrm>
          <a:prstGeom prst="rect">
            <a:avLst/>
          </a:prstGeom>
          <a:noFill/>
        </p:spPr>
        <p:txBody>
          <a:bodyPr wrap="square" rtlCol="0">
            <a:spAutoFit/>
          </a:bodyPr>
          <a:lstStyle/>
          <a:p>
            <a:r>
              <a:rPr lang="en-AU" sz="3200" dirty="0" smtClean="0"/>
              <a:t>Air</a:t>
            </a:r>
            <a:endParaRPr lang="en-AU" sz="3200" dirty="0"/>
          </a:p>
        </p:txBody>
      </p:sp>
      <p:sp>
        <p:nvSpPr>
          <p:cNvPr id="14" name="TextBox 13"/>
          <p:cNvSpPr txBox="1"/>
          <p:nvPr/>
        </p:nvSpPr>
        <p:spPr>
          <a:xfrm>
            <a:off x="971600" y="5085184"/>
            <a:ext cx="1368152" cy="584775"/>
          </a:xfrm>
          <a:prstGeom prst="rect">
            <a:avLst/>
          </a:prstGeom>
          <a:noFill/>
        </p:spPr>
        <p:txBody>
          <a:bodyPr wrap="square" rtlCol="0">
            <a:spAutoFit/>
          </a:bodyPr>
          <a:lstStyle/>
          <a:p>
            <a:r>
              <a:rPr lang="en-AU" sz="3200" dirty="0" smtClean="0"/>
              <a:t>Water</a:t>
            </a:r>
            <a:endParaRPr lang="en-AU" sz="3200" dirty="0"/>
          </a:p>
        </p:txBody>
      </p:sp>
      <p:cxnSp>
        <p:nvCxnSpPr>
          <p:cNvPr id="17" name="Straight Connector 16"/>
          <p:cNvCxnSpPr/>
          <p:nvPr/>
        </p:nvCxnSpPr>
        <p:spPr>
          <a:xfrm>
            <a:off x="4067944" y="4869160"/>
            <a:ext cx="2448272" cy="1440160"/>
          </a:xfrm>
          <a:prstGeom prst="line">
            <a:avLst/>
          </a:prstGeom>
          <a:ln w="57150">
            <a:solidFill>
              <a:srgbClr val="CCCC00"/>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987824" y="3645024"/>
            <a:ext cx="3888432" cy="461665"/>
          </a:xfrm>
          <a:prstGeom prst="rect">
            <a:avLst/>
          </a:prstGeom>
          <a:noFill/>
        </p:spPr>
        <p:txBody>
          <a:bodyPr wrap="square" rtlCol="0">
            <a:spAutoFit/>
          </a:bodyPr>
          <a:lstStyle/>
          <a:p>
            <a:r>
              <a:rPr lang="en-AU" sz="2400" dirty="0" smtClean="0"/>
              <a:t>Ray of light: </a:t>
            </a:r>
            <a:r>
              <a:rPr lang="en-AU" sz="2400" b="1" dirty="0" smtClean="0"/>
              <a:t>the incident ray</a:t>
            </a:r>
            <a:endParaRPr lang="en-AU" sz="2400" b="1" dirty="0"/>
          </a:p>
        </p:txBody>
      </p:sp>
      <p:sp>
        <p:nvSpPr>
          <p:cNvPr id="19" name="TextBox 18"/>
          <p:cNvSpPr txBox="1"/>
          <p:nvPr/>
        </p:nvSpPr>
        <p:spPr>
          <a:xfrm>
            <a:off x="6372200" y="5373216"/>
            <a:ext cx="2520280" cy="1200329"/>
          </a:xfrm>
          <a:prstGeom prst="rect">
            <a:avLst/>
          </a:prstGeom>
          <a:noFill/>
        </p:spPr>
        <p:txBody>
          <a:bodyPr wrap="square" rtlCol="0">
            <a:spAutoFit/>
          </a:bodyPr>
          <a:lstStyle/>
          <a:p>
            <a:r>
              <a:rPr lang="en-AU" sz="2400" dirty="0" smtClean="0"/>
              <a:t>Where light would go if travelling in a straight line</a:t>
            </a:r>
            <a:endParaRPr lang="en-AU" sz="2400" dirty="0"/>
          </a:p>
        </p:txBody>
      </p:sp>
      <p:cxnSp>
        <p:nvCxnSpPr>
          <p:cNvPr id="22" name="Straight Arrow Connector 21"/>
          <p:cNvCxnSpPr/>
          <p:nvPr/>
        </p:nvCxnSpPr>
        <p:spPr>
          <a:xfrm rot="16200000" flipH="1">
            <a:off x="3779912" y="5085184"/>
            <a:ext cx="1512168" cy="1080120"/>
          </a:xfrm>
          <a:prstGeom prst="straightConnector1">
            <a:avLst/>
          </a:prstGeom>
          <a:ln w="38100">
            <a:solidFill>
              <a:srgbClr val="FF00FF"/>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547664" y="5805264"/>
            <a:ext cx="3528392" cy="830997"/>
          </a:xfrm>
          <a:prstGeom prst="rect">
            <a:avLst/>
          </a:prstGeom>
          <a:noFill/>
        </p:spPr>
        <p:txBody>
          <a:bodyPr wrap="square" rtlCol="0">
            <a:spAutoFit/>
          </a:bodyPr>
          <a:lstStyle/>
          <a:p>
            <a:r>
              <a:rPr lang="en-AU" sz="2400" dirty="0" smtClean="0"/>
              <a:t>Where light really goes: </a:t>
            </a:r>
            <a:r>
              <a:rPr lang="en-AU" sz="2400" b="1" dirty="0" smtClean="0"/>
              <a:t>the refracted ray</a:t>
            </a:r>
            <a:endParaRPr lang="en-AU"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FF0000"/>
                </a:solidFill>
              </a:rPr>
              <a:t>REFRACTION VS. REFLECTION</a:t>
            </a:r>
            <a:endParaRPr lang="en-AU" dirty="0"/>
          </a:p>
        </p:txBody>
      </p:sp>
      <p:sp>
        <p:nvSpPr>
          <p:cNvPr id="3" name="Content Placeholder 2"/>
          <p:cNvSpPr>
            <a:spLocks noGrp="1"/>
          </p:cNvSpPr>
          <p:nvPr>
            <p:ph idx="1"/>
          </p:nvPr>
        </p:nvSpPr>
        <p:spPr/>
        <p:txBody>
          <a:bodyPr/>
          <a:lstStyle/>
          <a:p>
            <a:r>
              <a:rPr lang="en-AU" i="1" dirty="0" smtClean="0"/>
              <a:t>Refraction and reflection animations</a:t>
            </a:r>
            <a:endParaRPr lang="en-AU" i="1" dirty="0"/>
          </a:p>
        </p:txBody>
      </p:sp>
      <p:pic>
        <p:nvPicPr>
          <p:cNvPr id="62466" name="Picture 2" descr="http://zonalandeducation.com/mstm/physics/light/rayOptics/reflection/r1.jpg"/>
          <p:cNvPicPr>
            <a:picLocks noChangeAspect="1" noChangeArrowheads="1"/>
          </p:cNvPicPr>
          <p:nvPr/>
        </p:nvPicPr>
        <p:blipFill>
          <a:blip r:embed="rId2" cstate="print"/>
          <a:srcRect/>
          <a:stretch>
            <a:fillRect/>
          </a:stretch>
        </p:blipFill>
        <p:spPr bwMode="auto">
          <a:xfrm>
            <a:off x="3851920" y="2564904"/>
            <a:ext cx="4896544" cy="367240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1542</TotalTime>
  <Words>3193</Words>
  <Application>Microsoft Office PowerPoint</Application>
  <PresentationFormat>On-screen Show (4:3)</PresentationFormat>
  <Paragraphs>340</Paragraphs>
  <Slides>69</Slides>
  <Notes>33</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Office Theme</vt:lpstr>
      <vt:lpstr>LIGHT</vt:lpstr>
      <vt:lpstr>INTRODUCTION</vt:lpstr>
      <vt:lpstr>What are the colours that make up white light?</vt:lpstr>
      <vt:lpstr>HEADSTART BOOKLET</vt:lpstr>
      <vt:lpstr>HEADSTART BOOKLET</vt:lpstr>
      <vt:lpstr>What do you notice about the pencil in the water? Can you explain what is happening?</vt:lpstr>
      <vt:lpstr>Slide 7</vt:lpstr>
      <vt:lpstr>REFRACTION OF LIGHT</vt:lpstr>
      <vt:lpstr>REFRACTION VS. REFLECTION</vt:lpstr>
      <vt:lpstr>REFRACTION OF LIGHT</vt:lpstr>
      <vt:lpstr>ANGLE OF REFRACTION</vt:lpstr>
      <vt:lpstr>ANGLE OF INCIDENCE</vt:lpstr>
      <vt:lpstr>CRITICAL ANGLE</vt:lpstr>
      <vt:lpstr>PRAC</vt:lpstr>
      <vt:lpstr>REFRACTION OF LIGHT</vt:lpstr>
      <vt:lpstr>REFRACTION OF LIGHT</vt:lpstr>
      <vt:lpstr>REFRACTION OF LIGHT</vt:lpstr>
      <vt:lpstr>REFRACTION AND FISHING</vt:lpstr>
      <vt:lpstr>REFRACTION AND FISHING</vt:lpstr>
      <vt:lpstr>REFRACTION AND FISHING</vt:lpstr>
      <vt:lpstr>TOTAL INTERNAL REFLECTION</vt:lpstr>
      <vt:lpstr>TOTAL INTERNAL REFLECTION</vt:lpstr>
      <vt:lpstr>TOTAL INTERNAL REFLECTION</vt:lpstr>
      <vt:lpstr>LENSES</vt:lpstr>
      <vt:lpstr>CONVEX LENSES</vt:lpstr>
      <vt:lpstr>PRAC</vt:lpstr>
      <vt:lpstr>CONVEX LENSES</vt:lpstr>
      <vt:lpstr>CONVEX LENSES</vt:lpstr>
      <vt:lpstr>CONVEX LENSES</vt:lpstr>
      <vt:lpstr>CONVEX LENSES</vt:lpstr>
      <vt:lpstr>CONVEX LENSES</vt:lpstr>
      <vt:lpstr>CONVEX LENSES</vt:lpstr>
      <vt:lpstr>CONCAVE LENSES</vt:lpstr>
      <vt:lpstr>REAL AND VIRTUAL IMAGES</vt:lpstr>
      <vt:lpstr>CONCAVE LENSES</vt:lpstr>
      <vt:lpstr>PRAC</vt:lpstr>
      <vt:lpstr>Re-Cap</vt:lpstr>
      <vt:lpstr>VISIBLE LIGHT &amp; THE COLOUR SPECTRUM</vt:lpstr>
      <vt:lpstr>VISIBLE LIGHT &amp; THE COLOUR SPECTRUM</vt:lpstr>
      <vt:lpstr>VISIBLE LIGHT &amp; THE COLOUR SPECTRUM</vt:lpstr>
      <vt:lpstr>VISIBLE LIGHT &amp; THE COLOUR SPECTRUM</vt:lpstr>
      <vt:lpstr>PRAC</vt:lpstr>
      <vt:lpstr>COLOUR SPECTRUM</vt:lpstr>
      <vt:lpstr>COLOUR SPECTRUM</vt:lpstr>
      <vt:lpstr>COLOUR SPECTRUM</vt:lpstr>
      <vt:lpstr>COLOUR SPECTRUM</vt:lpstr>
      <vt:lpstr>Slide 47</vt:lpstr>
      <vt:lpstr>TRANSMISSION AND ABSORPTION OF LIGHT</vt:lpstr>
      <vt:lpstr>OPAQUE MATERIALS</vt:lpstr>
      <vt:lpstr>TRANSPARENT MATERIALS</vt:lpstr>
      <vt:lpstr>TRANSLUCENT MATERIALS</vt:lpstr>
      <vt:lpstr>COLOUR SPECTRUM</vt:lpstr>
      <vt:lpstr>COLOUR SPECTRUM</vt:lpstr>
      <vt:lpstr>COLOUR SPECTRUM</vt:lpstr>
      <vt:lpstr>COLOUR SPECTRUM</vt:lpstr>
      <vt:lpstr>COLOUR SPECTRUM</vt:lpstr>
      <vt:lpstr>RETINAL FATIGUE</vt:lpstr>
      <vt:lpstr>RETINAL FATIGUE</vt:lpstr>
      <vt:lpstr>RETINAL FATIGUE: stare at the dot in the centre of the box</vt:lpstr>
      <vt:lpstr>RAINBOWS</vt:lpstr>
      <vt:lpstr>RAINBOWS</vt:lpstr>
      <vt:lpstr>RAINBOWS</vt:lpstr>
      <vt:lpstr>RAINBOWS</vt:lpstr>
      <vt:lpstr>RAINBOWS</vt:lpstr>
      <vt:lpstr>RAINBOWS</vt:lpstr>
      <vt:lpstr>COLOUR SPECTRUM</vt:lpstr>
      <vt:lpstr>Slide 67</vt:lpstr>
      <vt:lpstr>COLOUR SPECTRUM</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Education</dc:creator>
  <cp:lastModifiedBy>Education</cp:lastModifiedBy>
  <cp:revision>170</cp:revision>
  <dcterms:created xsi:type="dcterms:W3CDTF">2010-11-18T04:51:13Z</dcterms:created>
  <dcterms:modified xsi:type="dcterms:W3CDTF">2010-12-12T06:49:02Z</dcterms:modified>
</cp:coreProperties>
</file>